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372" r:id="rId3"/>
    <p:sldId id="375" r:id="rId4"/>
    <p:sldId id="376" r:id="rId5"/>
    <p:sldId id="360" r:id="rId6"/>
    <p:sldId id="359" r:id="rId7"/>
    <p:sldId id="363" r:id="rId8"/>
    <p:sldId id="364" r:id="rId9"/>
    <p:sldId id="365" r:id="rId10"/>
    <p:sldId id="366" r:id="rId11"/>
    <p:sldId id="368" r:id="rId12"/>
    <p:sldId id="358" r:id="rId13"/>
    <p:sldId id="371" r:id="rId14"/>
    <p:sldId id="367" r:id="rId15"/>
    <p:sldId id="373" r:id="rId16"/>
    <p:sldId id="369" r:id="rId17"/>
    <p:sldId id="370" r:id="rId18"/>
  </p:sldIdLst>
  <p:sldSz cx="9144000" cy="6858000" type="screen4x3"/>
  <p:notesSz cx="6797675" cy="9926638"/>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BB59"/>
    <a:srgbClr val="BED62F"/>
    <a:srgbClr val="5C676D"/>
    <a:srgbClr val="BE8351"/>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69"/>
    <p:restoredTop sz="80702" autoAdjust="0"/>
  </p:normalViewPr>
  <p:slideViewPr>
    <p:cSldViewPr>
      <p:cViewPr>
        <p:scale>
          <a:sx n="106" d="100"/>
          <a:sy n="106" d="100"/>
        </p:scale>
        <p:origin x="198" y="-39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howGuides="1">
      <p:cViewPr varScale="1">
        <p:scale>
          <a:sx n="158" d="100"/>
          <a:sy n="158" d="100"/>
        </p:scale>
        <p:origin x="6880" y="224"/>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D019E812-D76A-0E4C-80FD-F60B04B28613}" type="datetimeFigureOut">
              <a:rPr lang="en-US" smtClean="0"/>
              <a:t>12/15/2020</a:t>
            </a:fld>
            <a:endParaRPr lang="en-US"/>
          </a:p>
        </p:txBody>
      </p:sp>
      <p:sp>
        <p:nvSpPr>
          <p:cNvPr id="4" name="Slide Image Placeholder 3"/>
          <p:cNvSpPr>
            <a:spLocks noGrp="1" noRot="1" noChangeAspect="1"/>
          </p:cNvSpPr>
          <p:nvPr>
            <p:ph type="sldImg" idx="2"/>
          </p:nvPr>
        </p:nvSpPr>
        <p:spPr>
          <a:xfrm>
            <a:off x="1165225" y="1241425"/>
            <a:ext cx="44672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A4E2C040-1B11-9A44-9857-42880B2CAA71}" type="slidenum">
              <a:rPr lang="en-US" smtClean="0"/>
              <a:t>‹#›</a:t>
            </a:fld>
            <a:endParaRPr lang="en-US"/>
          </a:p>
        </p:txBody>
      </p:sp>
    </p:spTree>
    <p:extLst>
      <p:ext uri="{BB962C8B-B14F-4D97-AF65-F5344CB8AC3E}">
        <p14:creationId xmlns:p14="http://schemas.microsoft.com/office/powerpoint/2010/main" val="1468319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latin typeface="CMR10"/>
              </a:rPr>
              <a:t>I believe that we as citizens are a bit out of sync with our communities.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latin typeface="CMR10"/>
              </a:rPr>
              <a:t>Digital connection and AI applications have, in some ways, broadened our horizons to discover new people, music, activities, and places – using previous interests to predict what we will like.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latin typeface="CMR10"/>
              </a:rPr>
              <a:t>But between these global medias and the sheer scale of people in our neighborhoods, it is difficult to keep track of what is, has, and will happen in our physical surroundings.</a:t>
            </a:r>
          </a:p>
          <a:p>
            <a:endParaRPr lang="en-US" dirty="0"/>
          </a:p>
        </p:txBody>
      </p:sp>
      <p:sp>
        <p:nvSpPr>
          <p:cNvPr id="4" name="Slide Number Placeholder 3"/>
          <p:cNvSpPr>
            <a:spLocks noGrp="1"/>
          </p:cNvSpPr>
          <p:nvPr>
            <p:ph type="sldNum" sz="quarter" idx="5"/>
          </p:nvPr>
        </p:nvSpPr>
        <p:spPr/>
        <p:txBody>
          <a:bodyPr/>
          <a:lstStyle/>
          <a:p>
            <a:fld id="{A4E2C040-1B11-9A44-9857-42880B2CAA71}" type="slidenum">
              <a:rPr lang="en-US" smtClean="0"/>
              <a:t>1</a:t>
            </a:fld>
            <a:endParaRPr lang="en-US"/>
          </a:p>
        </p:txBody>
      </p:sp>
    </p:spTree>
    <p:extLst>
      <p:ext uri="{BB962C8B-B14F-4D97-AF65-F5344CB8AC3E}">
        <p14:creationId xmlns:p14="http://schemas.microsoft.com/office/powerpoint/2010/main" val="3483581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Incident</a:t>
            </a:r>
            <a:r>
              <a:rPr lang="pt-PT" dirty="0"/>
              <a:t> DB: </a:t>
            </a:r>
            <a:r>
              <a:rPr lang="pt-PT" dirty="0" err="1"/>
              <a:t>multiple</a:t>
            </a:r>
            <a:r>
              <a:rPr lang="pt-PT" dirty="0"/>
              <a:t> </a:t>
            </a:r>
            <a:r>
              <a:rPr lang="pt-PT" dirty="0" err="1"/>
              <a:t>spatial</a:t>
            </a:r>
            <a:r>
              <a:rPr lang="pt-PT" dirty="0"/>
              <a:t> data </a:t>
            </a:r>
            <a:r>
              <a:rPr lang="pt-PT" dirty="0" err="1"/>
              <a:t>types</a:t>
            </a:r>
            <a:r>
              <a:rPr lang="pt-PT" dirty="0"/>
              <a:t> (</a:t>
            </a:r>
            <a:r>
              <a:rPr lang="pt-PT" dirty="0" err="1"/>
              <a:t>point</a:t>
            </a:r>
            <a:r>
              <a:rPr lang="pt-PT" dirty="0"/>
              <a:t> </a:t>
            </a:r>
            <a:r>
              <a:rPr lang="pt-PT" dirty="0" err="1"/>
              <a:t>and</a:t>
            </a:r>
            <a:r>
              <a:rPr lang="pt-PT" dirty="0"/>
              <a:t> </a:t>
            </a:r>
            <a:r>
              <a:rPr lang="pt-PT" dirty="0" err="1"/>
              <a:t>polygons</a:t>
            </a:r>
            <a:r>
              <a:rPr lang="pt-PT" dirty="0"/>
              <a:t>), </a:t>
            </a:r>
            <a:r>
              <a:rPr lang="pt-PT" dirty="0" err="1"/>
              <a:t>multiple</a:t>
            </a:r>
            <a:r>
              <a:rPr lang="pt-PT" dirty="0"/>
              <a:t> </a:t>
            </a:r>
            <a:r>
              <a:rPr lang="pt-PT" dirty="0" err="1"/>
              <a:t>language</a:t>
            </a:r>
            <a:r>
              <a:rPr lang="pt-PT" dirty="0"/>
              <a:t> </a:t>
            </a:r>
            <a:r>
              <a:rPr lang="pt-PT" dirty="0" err="1"/>
              <a:t>options</a:t>
            </a:r>
            <a:endParaRPr lang="pt-PT" dirty="0"/>
          </a:p>
          <a:p>
            <a:endParaRPr lang="pt-PT" dirty="0"/>
          </a:p>
          <a:p>
            <a:r>
              <a:rPr lang="pt-PT" dirty="0" err="1"/>
              <a:t>Develop</a:t>
            </a:r>
            <a:r>
              <a:rPr lang="pt-PT" dirty="0"/>
              <a:t> </a:t>
            </a:r>
            <a:r>
              <a:rPr lang="pt-PT" dirty="0" err="1"/>
              <a:t>and</a:t>
            </a:r>
            <a:r>
              <a:rPr lang="pt-PT" dirty="0"/>
              <a:t> </a:t>
            </a:r>
            <a:r>
              <a:rPr lang="pt-PT" dirty="0" err="1"/>
              <a:t>test</a:t>
            </a:r>
            <a:r>
              <a:rPr lang="pt-PT" dirty="0"/>
              <a:t> </a:t>
            </a:r>
            <a:r>
              <a:rPr lang="pt-PT" i="1" dirty="0"/>
              <a:t>Input</a:t>
            </a:r>
            <a:r>
              <a:rPr lang="pt-PT" i="0" dirty="0"/>
              <a:t>, </a:t>
            </a:r>
            <a:r>
              <a:rPr lang="pt-PT" i="1" dirty="0" err="1"/>
              <a:t>Search</a:t>
            </a:r>
            <a:r>
              <a:rPr lang="pt-PT" i="0" dirty="0"/>
              <a:t>, </a:t>
            </a:r>
            <a:r>
              <a:rPr lang="pt-PT" i="1" dirty="0" err="1"/>
              <a:t>Context</a:t>
            </a:r>
            <a:r>
              <a:rPr lang="pt-PT" i="1" dirty="0"/>
              <a:t>,</a:t>
            </a:r>
            <a:r>
              <a:rPr lang="pt-PT" i="0" dirty="0"/>
              <a:t> </a:t>
            </a:r>
            <a:r>
              <a:rPr lang="pt-PT" i="0" dirty="0" err="1"/>
              <a:t>and</a:t>
            </a:r>
            <a:r>
              <a:rPr lang="pt-PT" i="0" dirty="0"/>
              <a:t> </a:t>
            </a:r>
            <a:r>
              <a:rPr lang="pt-PT" i="1" dirty="0"/>
              <a:t>Dashboard</a:t>
            </a:r>
            <a:r>
              <a:rPr lang="pt-PT" i="0" dirty="0"/>
              <a:t> </a:t>
            </a:r>
            <a:r>
              <a:rPr lang="pt-PT" i="0" dirty="0" err="1"/>
              <a:t>tools</a:t>
            </a:r>
            <a:endParaRPr lang="en-US" dirty="0"/>
          </a:p>
        </p:txBody>
      </p:sp>
      <p:sp>
        <p:nvSpPr>
          <p:cNvPr id="4" name="Slide Number Placeholder 3"/>
          <p:cNvSpPr>
            <a:spLocks noGrp="1"/>
          </p:cNvSpPr>
          <p:nvPr>
            <p:ph type="sldNum" sz="quarter" idx="5"/>
          </p:nvPr>
        </p:nvSpPr>
        <p:spPr/>
        <p:txBody>
          <a:bodyPr/>
          <a:lstStyle/>
          <a:p>
            <a:fld id="{A4E2C040-1B11-9A44-9857-42880B2CAA71}" type="slidenum">
              <a:rPr lang="en-US" smtClean="0"/>
              <a:t>17</a:t>
            </a:fld>
            <a:endParaRPr lang="en-US"/>
          </a:p>
        </p:txBody>
      </p:sp>
    </p:spTree>
    <p:extLst>
      <p:ext uri="{BB962C8B-B14F-4D97-AF65-F5344CB8AC3E}">
        <p14:creationId xmlns:p14="http://schemas.microsoft.com/office/powerpoint/2010/main" val="3693989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10"/>
              </a:rPr>
              <a:t>We as digitally adept users are already trained to manipulate the spatial, temporal, and thematic attributes of databases such as </a:t>
            </a:r>
            <a:r>
              <a:rPr lang="en-US" sz="1800" b="0" i="0" u="none" strike="noStrike" baseline="0" dirty="0" err="1">
                <a:latin typeface="CMR10"/>
              </a:rPr>
              <a:t>AirBnB</a:t>
            </a:r>
            <a:r>
              <a:rPr lang="en-US" sz="1800" b="0" i="0" u="none" strike="noStrike" baseline="0" dirty="0">
                <a:latin typeface="CMR10"/>
              </a:rPr>
              <a:t>, </a:t>
            </a:r>
            <a:r>
              <a:rPr lang="en-US" sz="1800" b="0" i="0" u="none" strike="noStrike" baseline="0" dirty="0" err="1">
                <a:latin typeface="CMR10"/>
              </a:rPr>
              <a:t>GoogleMaps</a:t>
            </a:r>
            <a:r>
              <a:rPr lang="en-US" sz="1800" b="0" i="0" u="none" strike="noStrike" baseline="0" dirty="0">
                <a:latin typeface="CMR10"/>
              </a:rPr>
              <a:t>, </a:t>
            </a:r>
            <a:r>
              <a:rPr lang="en-US" sz="1800" b="0" i="0" u="none" strike="noStrike" baseline="0" dirty="0" err="1">
                <a:latin typeface="CMR10"/>
              </a:rPr>
              <a:t>UberEats</a:t>
            </a:r>
            <a:r>
              <a:rPr lang="en-US" sz="1800" b="0" i="0" u="none" strike="noStrike" baseline="0" dirty="0">
                <a:latin typeface="CMR10"/>
              </a:rPr>
              <a:t>, </a:t>
            </a:r>
            <a:r>
              <a:rPr lang="en-US" sz="1800" b="0" i="0" u="none" strike="noStrike" baseline="0" dirty="0" err="1">
                <a:latin typeface="CMR10"/>
              </a:rPr>
              <a:t>Glovo</a:t>
            </a:r>
            <a:r>
              <a:rPr lang="en-US" sz="1800" b="0" i="0" u="none" strike="noStrike" baseline="0" dirty="0">
                <a:latin typeface="CMR10"/>
              </a:rPr>
              <a:t>, </a:t>
            </a:r>
            <a:r>
              <a:rPr lang="en-US" sz="1800" b="0" i="0" u="none" strike="noStrike" baseline="0" dirty="0" err="1">
                <a:latin typeface="CMR10"/>
              </a:rPr>
              <a:t>Vagamundos</a:t>
            </a:r>
            <a:r>
              <a:rPr lang="en-US" sz="1800" b="0" i="0" u="none" strike="noStrike" baseline="0" dirty="0">
                <a:latin typeface="CMR10"/>
              </a:rPr>
              <a:t>, etc.</a:t>
            </a:r>
          </a:p>
        </p:txBody>
      </p:sp>
      <p:sp>
        <p:nvSpPr>
          <p:cNvPr id="4" name="Slide Number Placeholder 3"/>
          <p:cNvSpPr>
            <a:spLocks noGrp="1"/>
          </p:cNvSpPr>
          <p:nvPr>
            <p:ph type="sldNum" sz="quarter" idx="5"/>
          </p:nvPr>
        </p:nvSpPr>
        <p:spPr/>
        <p:txBody>
          <a:bodyPr/>
          <a:lstStyle/>
          <a:p>
            <a:fld id="{A4E2C040-1B11-9A44-9857-42880B2CAA71}" type="slidenum">
              <a:rPr lang="en-US" smtClean="0"/>
              <a:t>2</a:t>
            </a:fld>
            <a:endParaRPr lang="en-US"/>
          </a:p>
        </p:txBody>
      </p:sp>
    </p:spTree>
    <p:extLst>
      <p:ext uri="{BB962C8B-B14F-4D97-AF65-F5344CB8AC3E}">
        <p14:creationId xmlns:p14="http://schemas.microsoft.com/office/powerpoint/2010/main" val="1019542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latin typeface="CMR10"/>
              </a:rPr>
              <a:t>This is noticeably absent from our news media. To search, we are provided only keywords or general categories. We cannot see distributions of news incidents for a given timeframe, and rarely is there even a context map to situate the potentially nuanced contents of a particular news 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latin typeface="CMR10"/>
              </a:rPr>
              <a:t>I propose to create a proof of concept webapp that tackles this void.  The goal is to select a study area (Lisbon) and map the contents of news for a given study period, news source, and section (local). To do this, a suite of tools (input and manipulation) must be developed to investigate if this kind of product can provide additional citizen insight, stronger research resources, and/or official monitoring of an area to substantiate further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latin typeface="CMR10"/>
              </a:rPr>
              <a:t>Because it is at a sub-city level, automatic extraction will likely not be appropriate to define location in many cases, and I anticipate that many areas will require custom definitions.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latin typeface="CMR10"/>
            </a:endParaRPr>
          </a:p>
        </p:txBody>
      </p:sp>
      <p:sp>
        <p:nvSpPr>
          <p:cNvPr id="4" name="Slide Number Placeholder 3"/>
          <p:cNvSpPr>
            <a:spLocks noGrp="1"/>
          </p:cNvSpPr>
          <p:nvPr>
            <p:ph type="sldNum" sz="quarter" idx="5"/>
          </p:nvPr>
        </p:nvSpPr>
        <p:spPr/>
        <p:txBody>
          <a:bodyPr/>
          <a:lstStyle/>
          <a:p>
            <a:fld id="{A4E2C040-1B11-9A44-9857-42880B2CAA71}" type="slidenum">
              <a:rPr lang="en-US" smtClean="0"/>
              <a:t>3</a:t>
            </a:fld>
            <a:endParaRPr lang="en-US"/>
          </a:p>
        </p:txBody>
      </p:sp>
    </p:spTree>
    <p:extLst>
      <p:ext uri="{BB962C8B-B14F-4D97-AF65-F5344CB8AC3E}">
        <p14:creationId xmlns:p14="http://schemas.microsoft.com/office/powerpoint/2010/main" val="2816075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This</a:t>
            </a:r>
            <a:r>
              <a:rPr lang="pt-PT" dirty="0"/>
              <a:t> </a:t>
            </a:r>
            <a:r>
              <a:rPr lang="pt-PT" dirty="0" err="1"/>
              <a:t>is</a:t>
            </a:r>
            <a:r>
              <a:rPr lang="pt-PT" dirty="0"/>
              <a:t> the </a:t>
            </a:r>
            <a:r>
              <a:rPr lang="pt-PT" dirty="0" err="1"/>
              <a:t>current</a:t>
            </a:r>
            <a:r>
              <a:rPr lang="pt-PT" dirty="0"/>
              <a:t> </a:t>
            </a:r>
            <a:r>
              <a:rPr lang="pt-PT" dirty="0" err="1"/>
              <a:t>working</a:t>
            </a:r>
            <a:r>
              <a:rPr lang="pt-PT" dirty="0"/>
              <a:t> data </a:t>
            </a:r>
            <a:r>
              <a:rPr lang="pt-PT" dirty="0" err="1"/>
              <a:t>model</a:t>
            </a:r>
            <a:r>
              <a:rPr lang="pt-PT" dirty="0"/>
              <a:t>.  The </a:t>
            </a:r>
            <a:r>
              <a:rPr lang="pt-PT" dirty="0" err="1"/>
              <a:t>items</a:t>
            </a:r>
            <a:r>
              <a:rPr lang="pt-PT" dirty="0"/>
              <a:t> in </a:t>
            </a:r>
            <a:r>
              <a:rPr lang="pt-PT" dirty="0" err="1"/>
              <a:t>red</a:t>
            </a:r>
            <a:r>
              <a:rPr lang="pt-PT" dirty="0"/>
              <a:t> are </a:t>
            </a:r>
            <a:r>
              <a:rPr lang="pt-PT" dirty="0" err="1"/>
              <a:t>expected</a:t>
            </a:r>
            <a:r>
              <a:rPr lang="pt-PT" dirty="0"/>
              <a:t> to </a:t>
            </a:r>
            <a:r>
              <a:rPr lang="pt-PT" dirty="0" err="1"/>
              <a:t>be</a:t>
            </a:r>
            <a:r>
              <a:rPr lang="pt-PT" dirty="0"/>
              <a:t> </a:t>
            </a:r>
            <a:r>
              <a:rPr lang="pt-PT" dirty="0" err="1"/>
              <a:t>provided</a:t>
            </a:r>
            <a:r>
              <a:rPr lang="pt-PT" dirty="0"/>
              <a:t> </a:t>
            </a:r>
            <a:r>
              <a:rPr lang="pt-PT" dirty="0" err="1"/>
              <a:t>by</a:t>
            </a:r>
            <a:r>
              <a:rPr lang="pt-PT" dirty="0"/>
              <a:t> the </a:t>
            </a:r>
            <a:r>
              <a:rPr lang="pt-PT" dirty="0" err="1"/>
              <a:t>news</a:t>
            </a:r>
            <a:r>
              <a:rPr lang="pt-PT" dirty="0"/>
              <a:t> data </a:t>
            </a:r>
            <a:r>
              <a:rPr lang="pt-PT" dirty="0" err="1"/>
              <a:t>sources</a:t>
            </a:r>
            <a:r>
              <a:rPr lang="pt-PT" dirty="0"/>
              <a:t>.</a:t>
            </a:r>
            <a:endParaRPr lang="en-US" dirty="0"/>
          </a:p>
        </p:txBody>
      </p:sp>
      <p:sp>
        <p:nvSpPr>
          <p:cNvPr id="4" name="Slide Number Placeholder 3"/>
          <p:cNvSpPr>
            <a:spLocks noGrp="1"/>
          </p:cNvSpPr>
          <p:nvPr>
            <p:ph type="sldNum" sz="quarter" idx="5"/>
          </p:nvPr>
        </p:nvSpPr>
        <p:spPr/>
        <p:txBody>
          <a:bodyPr/>
          <a:lstStyle/>
          <a:p>
            <a:fld id="{A4E2C040-1B11-9A44-9857-42880B2CAA71}" type="slidenum">
              <a:rPr lang="en-US" smtClean="0"/>
              <a:t>6</a:t>
            </a:fld>
            <a:endParaRPr lang="en-US"/>
          </a:p>
        </p:txBody>
      </p:sp>
    </p:spTree>
    <p:extLst>
      <p:ext uri="{BB962C8B-B14F-4D97-AF65-F5344CB8AC3E}">
        <p14:creationId xmlns:p14="http://schemas.microsoft.com/office/powerpoint/2010/main" val="2915821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E2C040-1B11-9A44-9857-42880B2CAA71}" type="slidenum">
              <a:rPr lang="en-US" smtClean="0"/>
              <a:t>7</a:t>
            </a:fld>
            <a:endParaRPr lang="en-US"/>
          </a:p>
        </p:txBody>
      </p:sp>
    </p:spTree>
    <p:extLst>
      <p:ext uri="{BB962C8B-B14F-4D97-AF65-F5344CB8AC3E}">
        <p14:creationId xmlns:p14="http://schemas.microsoft.com/office/powerpoint/2010/main" val="228422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Incident</a:t>
            </a:r>
            <a:r>
              <a:rPr lang="pt-PT" dirty="0"/>
              <a:t> DB: </a:t>
            </a:r>
            <a:r>
              <a:rPr lang="pt-PT" dirty="0" err="1"/>
              <a:t>multiple</a:t>
            </a:r>
            <a:r>
              <a:rPr lang="pt-PT" dirty="0"/>
              <a:t> </a:t>
            </a:r>
            <a:r>
              <a:rPr lang="pt-PT" dirty="0" err="1"/>
              <a:t>spatial</a:t>
            </a:r>
            <a:r>
              <a:rPr lang="pt-PT" dirty="0"/>
              <a:t> data </a:t>
            </a:r>
            <a:r>
              <a:rPr lang="pt-PT" dirty="0" err="1"/>
              <a:t>types</a:t>
            </a:r>
            <a:r>
              <a:rPr lang="pt-PT" dirty="0"/>
              <a:t> (</a:t>
            </a:r>
            <a:r>
              <a:rPr lang="pt-PT" dirty="0" err="1"/>
              <a:t>point</a:t>
            </a:r>
            <a:r>
              <a:rPr lang="pt-PT" dirty="0"/>
              <a:t> </a:t>
            </a:r>
            <a:r>
              <a:rPr lang="pt-PT" dirty="0" err="1"/>
              <a:t>and</a:t>
            </a:r>
            <a:r>
              <a:rPr lang="pt-PT" dirty="0"/>
              <a:t> </a:t>
            </a:r>
            <a:r>
              <a:rPr lang="pt-PT" dirty="0" err="1"/>
              <a:t>polygons</a:t>
            </a:r>
            <a:r>
              <a:rPr lang="pt-PT" dirty="0"/>
              <a:t>), </a:t>
            </a:r>
            <a:r>
              <a:rPr lang="pt-PT" dirty="0" err="1"/>
              <a:t>multiple</a:t>
            </a:r>
            <a:r>
              <a:rPr lang="pt-PT" dirty="0"/>
              <a:t> </a:t>
            </a:r>
            <a:r>
              <a:rPr lang="pt-PT" dirty="0" err="1"/>
              <a:t>language</a:t>
            </a:r>
            <a:r>
              <a:rPr lang="pt-PT" dirty="0"/>
              <a:t> </a:t>
            </a:r>
            <a:r>
              <a:rPr lang="pt-PT" dirty="0" err="1"/>
              <a:t>options</a:t>
            </a:r>
            <a:endParaRPr lang="pt-PT" dirty="0"/>
          </a:p>
          <a:p>
            <a:endParaRPr lang="pt-PT" dirty="0"/>
          </a:p>
          <a:p>
            <a:r>
              <a:rPr lang="pt-PT" dirty="0" err="1"/>
              <a:t>Develop</a:t>
            </a:r>
            <a:r>
              <a:rPr lang="pt-PT" dirty="0"/>
              <a:t> </a:t>
            </a:r>
            <a:r>
              <a:rPr lang="pt-PT" dirty="0" err="1"/>
              <a:t>and</a:t>
            </a:r>
            <a:r>
              <a:rPr lang="pt-PT" dirty="0"/>
              <a:t> </a:t>
            </a:r>
            <a:r>
              <a:rPr lang="pt-PT" dirty="0" err="1"/>
              <a:t>test</a:t>
            </a:r>
            <a:r>
              <a:rPr lang="pt-PT" dirty="0"/>
              <a:t> </a:t>
            </a:r>
            <a:r>
              <a:rPr lang="pt-PT" i="1" dirty="0"/>
              <a:t>Input</a:t>
            </a:r>
            <a:r>
              <a:rPr lang="pt-PT" i="0" dirty="0"/>
              <a:t>, </a:t>
            </a:r>
            <a:r>
              <a:rPr lang="pt-PT" i="1" dirty="0" err="1"/>
              <a:t>Search</a:t>
            </a:r>
            <a:r>
              <a:rPr lang="pt-PT" i="0" dirty="0"/>
              <a:t>, </a:t>
            </a:r>
            <a:r>
              <a:rPr lang="pt-PT" i="1" dirty="0" err="1"/>
              <a:t>Context</a:t>
            </a:r>
            <a:r>
              <a:rPr lang="pt-PT" i="1" dirty="0"/>
              <a:t>,</a:t>
            </a:r>
            <a:r>
              <a:rPr lang="pt-PT" i="0" dirty="0"/>
              <a:t> </a:t>
            </a:r>
            <a:r>
              <a:rPr lang="pt-PT" i="0" dirty="0" err="1"/>
              <a:t>and</a:t>
            </a:r>
            <a:r>
              <a:rPr lang="pt-PT" i="0" dirty="0"/>
              <a:t> </a:t>
            </a:r>
            <a:r>
              <a:rPr lang="pt-PT" i="1" dirty="0"/>
              <a:t>Dashboard</a:t>
            </a:r>
            <a:r>
              <a:rPr lang="pt-PT" i="0" dirty="0"/>
              <a:t> </a:t>
            </a:r>
            <a:r>
              <a:rPr lang="pt-PT" i="0" dirty="0" err="1"/>
              <a:t>tools</a:t>
            </a:r>
            <a:endParaRPr lang="en-US" dirty="0"/>
          </a:p>
        </p:txBody>
      </p:sp>
      <p:sp>
        <p:nvSpPr>
          <p:cNvPr id="4" name="Slide Number Placeholder 3"/>
          <p:cNvSpPr>
            <a:spLocks noGrp="1"/>
          </p:cNvSpPr>
          <p:nvPr>
            <p:ph type="sldNum" sz="quarter" idx="5"/>
          </p:nvPr>
        </p:nvSpPr>
        <p:spPr/>
        <p:txBody>
          <a:bodyPr/>
          <a:lstStyle/>
          <a:p>
            <a:fld id="{A4E2C040-1B11-9A44-9857-42880B2CAA71}" type="slidenum">
              <a:rPr lang="en-US" smtClean="0"/>
              <a:t>11</a:t>
            </a:fld>
            <a:endParaRPr lang="en-US"/>
          </a:p>
        </p:txBody>
      </p:sp>
    </p:spTree>
    <p:extLst>
      <p:ext uri="{BB962C8B-B14F-4D97-AF65-F5344CB8AC3E}">
        <p14:creationId xmlns:p14="http://schemas.microsoft.com/office/powerpoint/2010/main" val="3097576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E2C040-1B11-9A44-9857-42880B2CAA71}" type="slidenum">
              <a:rPr lang="en-US" smtClean="0"/>
              <a:t>13</a:t>
            </a:fld>
            <a:endParaRPr lang="en-US"/>
          </a:p>
        </p:txBody>
      </p:sp>
    </p:spTree>
    <p:extLst>
      <p:ext uri="{BB962C8B-B14F-4D97-AF65-F5344CB8AC3E}">
        <p14:creationId xmlns:p14="http://schemas.microsoft.com/office/powerpoint/2010/main" val="1374532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E2C040-1B11-9A44-9857-42880B2CAA71}" type="slidenum">
              <a:rPr lang="en-US" smtClean="0"/>
              <a:t>15</a:t>
            </a:fld>
            <a:endParaRPr lang="en-US"/>
          </a:p>
        </p:txBody>
      </p:sp>
    </p:spTree>
    <p:extLst>
      <p:ext uri="{BB962C8B-B14F-4D97-AF65-F5344CB8AC3E}">
        <p14:creationId xmlns:p14="http://schemas.microsoft.com/office/powerpoint/2010/main" val="27417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Incident</a:t>
            </a:r>
            <a:r>
              <a:rPr lang="pt-PT" dirty="0"/>
              <a:t> DB: </a:t>
            </a:r>
            <a:r>
              <a:rPr lang="pt-PT" dirty="0" err="1"/>
              <a:t>multiple</a:t>
            </a:r>
            <a:r>
              <a:rPr lang="pt-PT" dirty="0"/>
              <a:t> </a:t>
            </a:r>
            <a:r>
              <a:rPr lang="pt-PT" dirty="0" err="1"/>
              <a:t>spatial</a:t>
            </a:r>
            <a:r>
              <a:rPr lang="pt-PT" dirty="0"/>
              <a:t> data </a:t>
            </a:r>
            <a:r>
              <a:rPr lang="pt-PT" dirty="0" err="1"/>
              <a:t>types</a:t>
            </a:r>
            <a:r>
              <a:rPr lang="pt-PT" dirty="0"/>
              <a:t> (</a:t>
            </a:r>
            <a:r>
              <a:rPr lang="pt-PT" dirty="0" err="1"/>
              <a:t>point</a:t>
            </a:r>
            <a:r>
              <a:rPr lang="pt-PT" dirty="0"/>
              <a:t> </a:t>
            </a:r>
            <a:r>
              <a:rPr lang="pt-PT" dirty="0" err="1"/>
              <a:t>and</a:t>
            </a:r>
            <a:r>
              <a:rPr lang="pt-PT" dirty="0"/>
              <a:t> </a:t>
            </a:r>
            <a:r>
              <a:rPr lang="pt-PT" dirty="0" err="1"/>
              <a:t>polygons</a:t>
            </a:r>
            <a:r>
              <a:rPr lang="pt-PT" dirty="0"/>
              <a:t>), </a:t>
            </a:r>
            <a:r>
              <a:rPr lang="pt-PT" dirty="0" err="1"/>
              <a:t>multiple</a:t>
            </a:r>
            <a:r>
              <a:rPr lang="pt-PT" dirty="0"/>
              <a:t> </a:t>
            </a:r>
            <a:r>
              <a:rPr lang="pt-PT" dirty="0" err="1"/>
              <a:t>language</a:t>
            </a:r>
            <a:r>
              <a:rPr lang="pt-PT" dirty="0"/>
              <a:t> </a:t>
            </a:r>
            <a:r>
              <a:rPr lang="pt-PT" dirty="0" err="1"/>
              <a:t>options</a:t>
            </a:r>
            <a:endParaRPr lang="pt-PT" dirty="0"/>
          </a:p>
          <a:p>
            <a:endParaRPr lang="pt-PT" dirty="0"/>
          </a:p>
          <a:p>
            <a:r>
              <a:rPr lang="pt-PT" dirty="0" err="1"/>
              <a:t>Develop</a:t>
            </a:r>
            <a:r>
              <a:rPr lang="pt-PT" dirty="0"/>
              <a:t> </a:t>
            </a:r>
            <a:r>
              <a:rPr lang="pt-PT" dirty="0" err="1"/>
              <a:t>and</a:t>
            </a:r>
            <a:r>
              <a:rPr lang="pt-PT" dirty="0"/>
              <a:t> </a:t>
            </a:r>
            <a:r>
              <a:rPr lang="pt-PT" dirty="0" err="1"/>
              <a:t>test</a:t>
            </a:r>
            <a:r>
              <a:rPr lang="pt-PT" dirty="0"/>
              <a:t> </a:t>
            </a:r>
            <a:r>
              <a:rPr lang="pt-PT" i="1" dirty="0"/>
              <a:t>Input</a:t>
            </a:r>
            <a:r>
              <a:rPr lang="pt-PT" i="0" dirty="0"/>
              <a:t>, </a:t>
            </a:r>
            <a:r>
              <a:rPr lang="pt-PT" i="1" dirty="0" err="1"/>
              <a:t>Search</a:t>
            </a:r>
            <a:r>
              <a:rPr lang="pt-PT" i="0" dirty="0"/>
              <a:t>, </a:t>
            </a:r>
            <a:r>
              <a:rPr lang="pt-PT" i="1" dirty="0" err="1"/>
              <a:t>Context</a:t>
            </a:r>
            <a:r>
              <a:rPr lang="pt-PT" i="1" dirty="0"/>
              <a:t>,</a:t>
            </a:r>
            <a:r>
              <a:rPr lang="pt-PT" i="0" dirty="0"/>
              <a:t> </a:t>
            </a:r>
            <a:r>
              <a:rPr lang="pt-PT" i="0" dirty="0" err="1"/>
              <a:t>and</a:t>
            </a:r>
            <a:r>
              <a:rPr lang="pt-PT" i="0" dirty="0"/>
              <a:t> </a:t>
            </a:r>
            <a:r>
              <a:rPr lang="pt-PT" i="1" dirty="0"/>
              <a:t>Dashboard</a:t>
            </a:r>
            <a:r>
              <a:rPr lang="pt-PT" i="0" dirty="0"/>
              <a:t> </a:t>
            </a:r>
            <a:r>
              <a:rPr lang="pt-PT" i="0" dirty="0" err="1"/>
              <a:t>tools</a:t>
            </a:r>
            <a:endParaRPr lang="en-US" dirty="0"/>
          </a:p>
        </p:txBody>
      </p:sp>
      <p:sp>
        <p:nvSpPr>
          <p:cNvPr id="4" name="Slide Number Placeholder 3"/>
          <p:cNvSpPr>
            <a:spLocks noGrp="1"/>
          </p:cNvSpPr>
          <p:nvPr>
            <p:ph type="sldNum" sz="quarter" idx="5"/>
          </p:nvPr>
        </p:nvSpPr>
        <p:spPr/>
        <p:txBody>
          <a:bodyPr/>
          <a:lstStyle/>
          <a:p>
            <a:fld id="{A4E2C040-1B11-9A44-9857-42880B2CAA71}" type="slidenum">
              <a:rPr lang="en-US" smtClean="0"/>
              <a:t>16</a:t>
            </a:fld>
            <a:endParaRPr lang="en-US"/>
          </a:p>
        </p:txBody>
      </p:sp>
    </p:spTree>
    <p:extLst>
      <p:ext uri="{BB962C8B-B14F-4D97-AF65-F5344CB8AC3E}">
        <p14:creationId xmlns:p14="http://schemas.microsoft.com/office/powerpoint/2010/main" val="2561479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pt-PT"/>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pt-PT"/>
          </a:p>
        </p:txBody>
      </p:sp>
      <p:sp>
        <p:nvSpPr>
          <p:cNvPr id="4" name="Date Placeholder 3"/>
          <p:cNvSpPr>
            <a:spLocks noGrp="1"/>
          </p:cNvSpPr>
          <p:nvPr>
            <p:ph type="dt" sz="half" idx="10"/>
          </p:nvPr>
        </p:nvSpPr>
        <p:spPr/>
        <p:txBody>
          <a:bodyPr/>
          <a:lstStyle/>
          <a:p>
            <a:fld id="{FED193E7-A552-4B0B-971B-FB3098B7E772}" type="datetimeFigureOut">
              <a:rPr lang="pt-PT" smtClean="0"/>
              <a:t>15/12/2020</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F71B424-9468-462D-9677-D01D1C78864F}" type="slidenum">
              <a:rPr lang="pt-PT" smtClean="0"/>
              <a:t>‹#›</a:t>
            </a:fld>
            <a:endParaRPr lang="pt-PT"/>
          </a:p>
        </p:txBody>
      </p:sp>
    </p:spTree>
    <p:extLst>
      <p:ext uri="{BB962C8B-B14F-4D97-AF65-F5344CB8AC3E}">
        <p14:creationId xmlns:p14="http://schemas.microsoft.com/office/powerpoint/2010/main" val="2866078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p:cNvSpPr>
            <a:spLocks noGrp="1"/>
          </p:cNvSpPr>
          <p:nvPr>
            <p:ph type="dt" sz="half" idx="10"/>
          </p:nvPr>
        </p:nvSpPr>
        <p:spPr/>
        <p:txBody>
          <a:bodyPr/>
          <a:lstStyle/>
          <a:p>
            <a:fld id="{FED193E7-A552-4B0B-971B-FB3098B7E772}" type="datetimeFigureOut">
              <a:rPr lang="pt-PT" smtClean="0"/>
              <a:t>15/12/2020</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F71B424-9468-462D-9677-D01D1C78864F}" type="slidenum">
              <a:rPr lang="pt-PT" smtClean="0"/>
              <a:t>‹#›</a:t>
            </a:fld>
            <a:endParaRPr lang="pt-PT"/>
          </a:p>
        </p:txBody>
      </p:sp>
    </p:spTree>
    <p:extLst>
      <p:ext uri="{BB962C8B-B14F-4D97-AF65-F5344CB8AC3E}">
        <p14:creationId xmlns:p14="http://schemas.microsoft.com/office/powerpoint/2010/main" val="3230456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pt-PT"/>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p:cNvSpPr>
            <a:spLocks noGrp="1"/>
          </p:cNvSpPr>
          <p:nvPr>
            <p:ph type="dt" sz="half" idx="10"/>
          </p:nvPr>
        </p:nvSpPr>
        <p:spPr/>
        <p:txBody>
          <a:bodyPr/>
          <a:lstStyle/>
          <a:p>
            <a:fld id="{FED193E7-A552-4B0B-971B-FB3098B7E772}" type="datetimeFigureOut">
              <a:rPr lang="pt-PT" smtClean="0"/>
              <a:t>15/12/2020</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F71B424-9468-462D-9677-D01D1C78864F}" type="slidenum">
              <a:rPr lang="pt-PT" smtClean="0"/>
              <a:t>‹#›</a:t>
            </a:fld>
            <a:endParaRPr lang="pt-PT"/>
          </a:p>
        </p:txBody>
      </p:sp>
    </p:spTree>
    <p:extLst>
      <p:ext uri="{BB962C8B-B14F-4D97-AF65-F5344CB8AC3E}">
        <p14:creationId xmlns:p14="http://schemas.microsoft.com/office/powerpoint/2010/main" val="666459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p:cNvSpPr>
            <a:spLocks noGrp="1"/>
          </p:cNvSpPr>
          <p:nvPr>
            <p:ph type="dt" sz="half" idx="10"/>
          </p:nvPr>
        </p:nvSpPr>
        <p:spPr/>
        <p:txBody>
          <a:bodyPr/>
          <a:lstStyle/>
          <a:p>
            <a:fld id="{FED193E7-A552-4B0B-971B-FB3098B7E772}" type="datetimeFigureOut">
              <a:rPr lang="pt-PT" smtClean="0"/>
              <a:t>15/12/2020</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F71B424-9468-462D-9677-D01D1C78864F}" type="slidenum">
              <a:rPr lang="pt-PT" smtClean="0"/>
              <a:t>‹#›</a:t>
            </a:fld>
            <a:endParaRPr lang="pt-PT"/>
          </a:p>
        </p:txBody>
      </p:sp>
    </p:spTree>
    <p:extLst>
      <p:ext uri="{BB962C8B-B14F-4D97-AF65-F5344CB8AC3E}">
        <p14:creationId xmlns:p14="http://schemas.microsoft.com/office/powerpoint/2010/main" val="4236879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pt-PT"/>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D193E7-A552-4B0B-971B-FB3098B7E772}" type="datetimeFigureOut">
              <a:rPr lang="pt-PT" smtClean="0"/>
              <a:t>15/12/2020</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F71B424-9468-462D-9677-D01D1C78864F}" type="slidenum">
              <a:rPr lang="pt-PT" smtClean="0"/>
              <a:t>‹#›</a:t>
            </a:fld>
            <a:endParaRPr lang="pt-PT"/>
          </a:p>
        </p:txBody>
      </p:sp>
    </p:spTree>
    <p:extLst>
      <p:ext uri="{BB962C8B-B14F-4D97-AF65-F5344CB8AC3E}">
        <p14:creationId xmlns:p14="http://schemas.microsoft.com/office/powerpoint/2010/main" val="3888326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Date Placeholder 4"/>
          <p:cNvSpPr>
            <a:spLocks noGrp="1"/>
          </p:cNvSpPr>
          <p:nvPr>
            <p:ph type="dt" sz="half" idx="10"/>
          </p:nvPr>
        </p:nvSpPr>
        <p:spPr/>
        <p:txBody>
          <a:bodyPr/>
          <a:lstStyle/>
          <a:p>
            <a:fld id="{FED193E7-A552-4B0B-971B-FB3098B7E772}" type="datetimeFigureOut">
              <a:rPr lang="pt-PT" smtClean="0"/>
              <a:t>15/12/2020</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F71B424-9468-462D-9677-D01D1C78864F}" type="slidenum">
              <a:rPr lang="pt-PT" smtClean="0"/>
              <a:t>‹#›</a:t>
            </a:fld>
            <a:endParaRPr lang="pt-PT"/>
          </a:p>
        </p:txBody>
      </p:sp>
    </p:spTree>
    <p:extLst>
      <p:ext uri="{BB962C8B-B14F-4D97-AF65-F5344CB8AC3E}">
        <p14:creationId xmlns:p14="http://schemas.microsoft.com/office/powerpoint/2010/main" val="2790907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pt-PT"/>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Date Placeholder 6"/>
          <p:cNvSpPr>
            <a:spLocks noGrp="1"/>
          </p:cNvSpPr>
          <p:nvPr>
            <p:ph type="dt" sz="half" idx="10"/>
          </p:nvPr>
        </p:nvSpPr>
        <p:spPr/>
        <p:txBody>
          <a:bodyPr/>
          <a:lstStyle/>
          <a:p>
            <a:fld id="{FED193E7-A552-4B0B-971B-FB3098B7E772}" type="datetimeFigureOut">
              <a:rPr lang="pt-PT" smtClean="0"/>
              <a:t>15/12/2020</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AF71B424-9468-462D-9677-D01D1C78864F}" type="slidenum">
              <a:rPr lang="pt-PT" smtClean="0"/>
              <a:t>‹#›</a:t>
            </a:fld>
            <a:endParaRPr lang="pt-PT"/>
          </a:p>
        </p:txBody>
      </p:sp>
    </p:spTree>
    <p:extLst>
      <p:ext uri="{BB962C8B-B14F-4D97-AF65-F5344CB8AC3E}">
        <p14:creationId xmlns:p14="http://schemas.microsoft.com/office/powerpoint/2010/main" val="326099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Date Placeholder 2"/>
          <p:cNvSpPr>
            <a:spLocks noGrp="1"/>
          </p:cNvSpPr>
          <p:nvPr>
            <p:ph type="dt" sz="half" idx="10"/>
          </p:nvPr>
        </p:nvSpPr>
        <p:spPr/>
        <p:txBody>
          <a:bodyPr/>
          <a:lstStyle/>
          <a:p>
            <a:fld id="{FED193E7-A552-4B0B-971B-FB3098B7E772}" type="datetimeFigureOut">
              <a:rPr lang="pt-PT" smtClean="0"/>
              <a:t>15/12/2020</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AF71B424-9468-462D-9677-D01D1C78864F}" type="slidenum">
              <a:rPr lang="pt-PT" smtClean="0"/>
              <a:t>‹#›</a:t>
            </a:fld>
            <a:endParaRPr lang="pt-PT"/>
          </a:p>
        </p:txBody>
      </p:sp>
    </p:spTree>
    <p:extLst>
      <p:ext uri="{BB962C8B-B14F-4D97-AF65-F5344CB8AC3E}">
        <p14:creationId xmlns:p14="http://schemas.microsoft.com/office/powerpoint/2010/main" val="4246232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D193E7-A552-4B0B-971B-FB3098B7E772}" type="datetimeFigureOut">
              <a:rPr lang="pt-PT" smtClean="0"/>
              <a:t>15/12/2020</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AF71B424-9468-462D-9677-D01D1C78864F}" type="slidenum">
              <a:rPr lang="pt-PT" smtClean="0"/>
              <a:t>‹#›</a:t>
            </a:fld>
            <a:endParaRPr lang="pt-PT"/>
          </a:p>
        </p:txBody>
      </p:sp>
    </p:spTree>
    <p:extLst>
      <p:ext uri="{BB962C8B-B14F-4D97-AF65-F5344CB8AC3E}">
        <p14:creationId xmlns:p14="http://schemas.microsoft.com/office/powerpoint/2010/main" val="1979916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pt-PT"/>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D193E7-A552-4B0B-971B-FB3098B7E772}" type="datetimeFigureOut">
              <a:rPr lang="pt-PT" smtClean="0"/>
              <a:t>15/12/2020</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F71B424-9468-462D-9677-D01D1C78864F}" type="slidenum">
              <a:rPr lang="pt-PT" smtClean="0"/>
              <a:t>‹#›</a:t>
            </a:fld>
            <a:endParaRPr lang="pt-PT"/>
          </a:p>
        </p:txBody>
      </p:sp>
    </p:spTree>
    <p:extLst>
      <p:ext uri="{BB962C8B-B14F-4D97-AF65-F5344CB8AC3E}">
        <p14:creationId xmlns:p14="http://schemas.microsoft.com/office/powerpoint/2010/main" val="830190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pt-PT"/>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D193E7-A552-4B0B-971B-FB3098B7E772}" type="datetimeFigureOut">
              <a:rPr lang="pt-PT" smtClean="0"/>
              <a:t>15/12/2020</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F71B424-9468-462D-9677-D01D1C78864F}" type="slidenum">
              <a:rPr lang="pt-PT" smtClean="0"/>
              <a:t>‹#›</a:t>
            </a:fld>
            <a:endParaRPr lang="pt-PT"/>
          </a:p>
        </p:txBody>
      </p:sp>
    </p:spTree>
    <p:extLst>
      <p:ext uri="{BB962C8B-B14F-4D97-AF65-F5344CB8AC3E}">
        <p14:creationId xmlns:p14="http://schemas.microsoft.com/office/powerpoint/2010/main" val="3729291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pt-PT"/>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D193E7-A552-4B0B-971B-FB3098B7E772}" type="datetimeFigureOut">
              <a:rPr lang="pt-PT" smtClean="0"/>
              <a:t>15/12/2020</a:t>
            </a:fld>
            <a:endParaRPr lang="pt-PT"/>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71B424-9468-462D-9677-D01D1C78864F}" type="slidenum">
              <a:rPr lang="pt-PT" smtClean="0"/>
              <a:t>‹#›</a:t>
            </a:fld>
            <a:endParaRPr lang="pt-PT"/>
          </a:p>
        </p:txBody>
      </p:sp>
    </p:spTree>
    <p:extLst>
      <p:ext uri="{BB962C8B-B14F-4D97-AF65-F5344CB8AC3E}">
        <p14:creationId xmlns:p14="http://schemas.microsoft.com/office/powerpoint/2010/main" val="1910218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solidFill>
                  <a:srgbClr val="BED62F"/>
                </a:solidFill>
              </a:rPr>
              <a:t>Spatial News</a:t>
            </a:r>
          </a:p>
        </p:txBody>
      </p:sp>
      <p:sp>
        <p:nvSpPr>
          <p:cNvPr id="3" name="Title 3">
            <a:extLst>
              <a:ext uri="{FF2B5EF4-FFF2-40B4-BE49-F238E27FC236}">
                <a16:creationId xmlns:a16="http://schemas.microsoft.com/office/drawing/2014/main" id="{358AE7B8-3CD7-42EB-82F4-07AFB1495683}"/>
              </a:ext>
            </a:extLst>
          </p:cNvPr>
          <p:cNvSpPr txBox="1">
            <a:spLocks/>
          </p:cNvSpPr>
          <p:nvPr/>
        </p:nvSpPr>
        <p:spPr>
          <a:xfrm>
            <a:off x="685800" y="2996952"/>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solidFill>
                  <a:schemeClr val="bg1"/>
                </a:solidFill>
              </a:rPr>
              <a:t>Localization of</a:t>
            </a:r>
          </a:p>
          <a:p>
            <a:r>
              <a:rPr lang="en-US" sz="3200" dirty="0">
                <a:solidFill>
                  <a:schemeClr val="bg1"/>
                </a:solidFill>
              </a:rPr>
              <a:t>incidents within a community</a:t>
            </a:r>
          </a:p>
        </p:txBody>
      </p:sp>
      <p:sp>
        <p:nvSpPr>
          <p:cNvPr id="2" name="Title 3">
            <a:extLst>
              <a:ext uri="{FF2B5EF4-FFF2-40B4-BE49-F238E27FC236}">
                <a16:creationId xmlns:a16="http://schemas.microsoft.com/office/drawing/2014/main" id="{C74AF995-48BB-4569-A0B4-F4300947C35F}"/>
              </a:ext>
            </a:extLst>
          </p:cNvPr>
          <p:cNvSpPr txBox="1">
            <a:spLocks/>
          </p:cNvSpPr>
          <p:nvPr/>
        </p:nvSpPr>
        <p:spPr>
          <a:xfrm>
            <a:off x="685800" y="4653136"/>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a:solidFill>
                  <a:srgbClr val="BED62F"/>
                </a:solidFill>
              </a:rPr>
              <a:t>Callie Wentling</a:t>
            </a:r>
          </a:p>
          <a:p>
            <a:r>
              <a:rPr lang="en-US" sz="1800">
                <a:solidFill>
                  <a:schemeClr val="bg1"/>
                </a:solidFill>
              </a:rPr>
              <a:t>Professor Marco Painho</a:t>
            </a:r>
          </a:p>
        </p:txBody>
      </p:sp>
    </p:spTree>
    <p:extLst>
      <p:ext uri="{BB962C8B-B14F-4D97-AF65-F5344CB8AC3E}">
        <p14:creationId xmlns:p14="http://schemas.microsoft.com/office/powerpoint/2010/main" val="270589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27584" y="1"/>
            <a:ext cx="8316416" cy="908720"/>
          </a:xfrm>
        </p:spPr>
        <p:txBody>
          <a:bodyPr>
            <a:normAutofit/>
          </a:bodyPr>
          <a:lstStyle/>
          <a:p>
            <a:pPr algn="l"/>
            <a:r>
              <a:rPr lang="en-US">
                <a:solidFill>
                  <a:srgbClr val="5C676D"/>
                </a:solidFill>
              </a:rPr>
              <a:t>Objectives: </a:t>
            </a:r>
            <a:r>
              <a:rPr lang="en-US">
                <a:solidFill>
                  <a:srgbClr val="9BBB59"/>
                </a:solidFill>
              </a:rPr>
              <a:t>Dashboard Tool</a:t>
            </a:r>
          </a:p>
        </p:txBody>
      </p:sp>
      <p:pic>
        <p:nvPicPr>
          <p:cNvPr id="5" name="Picture 4">
            <a:extLst>
              <a:ext uri="{FF2B5EF4-FFF2-40B4-BE49-F238E27FC236}">
                <a16:creationId xmlns:a16="http://schemas.microsoft.com/office/drawing/2014/main" id="{1B8560C2-4218-4B39-B5F9-686E2E07DCA3}"/>
              </a:ext>
            </a:extLst>
          </p:cNvPr>
          <p:cNvPicPr>
            <a:picLocks noChangeAspect="1"/>
          </p:cNvPicPr>
          <p:nvPr/>
        </p:nvPicPr>
        <p:blipFill>
          <a:blip r:embed="rId2"/>
          <a:stretch>
            <a:fillRect/>
          </a:stretch>
        </p:blipFill>
        <p:spPr>
          <a:xfrm>
            <a:off x="467543" y="908721"/>
            <a:ext cx="8640369" cy="5616623"/>
          </a:xfrm>
          <a:prstGeom prst="rect">
            <a:avLst/>
          </a:prstGeom>
        </p:spPr>
      </p:pic>
    </p:spTree>
    <p:extLst>
      <p:ext uri="{BB962C8B-B14F-4D97-AF65-F5344CB8AC3E}">
        <p14:creationId xmlns:p14="http://schemas.microsoft.com/office/powerpoint/2010/main" val="3235381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827584" y="1196752"/>
            <a:ext cx="7776864" cy="4442048"/>
          </a:xfrm>
        </p:spPr>
        <p:txBody>
          <a:bodyPr>
            <a:normAutofit fontScale="77500" lnSpcReduction="20000"/>
          </a:bodyPr>
          <a:lstStyle/>
          <a:p>
            <a:pPr marL="457200" indent="-457200" algn="l">
              <a:buFont typeface="Arial" panose="020B0604020202020204" pitchFamily="34" charset="0"/>
              <a:buChar char="•"/>
            </a:pPr>
            <a:r>
              <a:rPr lang="en-US" dirty="0"/>
              <a:t>Literature/resource review</a:t>
            </a:r>
          </a:p>
          <a:p>
            <a:pPr marL="457200" indent="-457200" algn="l">
              <a:buFont typeface="Arial" panose="020B0604020202020204" pitchFamily="34" charset="0"/>
              <a:buChar char="•"/>
            </a:pPr>
            <a:r>
              <a:rPr lang="en-US" dirty="0"/>
              <a:t>Specification of products</a:t>
            </a:r>
          </a:p>
          <a:p>
            <a:pPr marL="457200" indent="-457200" algn="l">
              <a:buFont typeface="Arial" panose="020B0604020202020204" pitchFamily="34" charset="0"/>
              <a:buChar char="•"/>
            </a:pPr>
            <a:r>
              <a:rPr lang="en-US" dirty="0"/>
              <a:t>Establish the development environment</a:t>
            </a:r>
          </a:p>
          <a:p>
            <a:pPr marL="457200" indent="-457200" algn="l">
              <a:buFont typeface="Arial" panose="020B0604020202020204" pitchFamily="34" charset="0"/>
              <a:buChar char="•"/>
            </a:pPr>
            <a:r>
              <a:rPr lang="en-US" dirty="0"/>
              <a:t>Request/receive data</a:t>
            </a:r>
          </a:p>
          <a:p>
            <a:pPr marL="457200" indent="-457200" algn="l">
              <a:buFont typeface="Arial" panose="020B0604020202020204" pitchFamily="34" charset="0"/>
              <a:buChar char="•"/>
            </a:pPr>
            <a:r>
              <a:rPr lang="en-US" dirty="0"/>
              <a:t>Establish incident DB</a:t>
            </a:r>
          </a:p>
          <a:p>
            <a:pPr marL="457200" indent="-457200" algn="l">
              <a:buFont typeface="Arial" panose="020B0604020202020204" pitchFamily="34" charset="0"/>
              <a:buChar char="•"/>
            </a:pPr>
            <a:r>
              <a:rPr lang="en-US" dirty="0"/>
              <a:t>Load gazetteers, POI, admin boundaries</a:t>
            </a:r>
          </a:p>
          <a:p>
            <a:pPr marL="457200" indent="-457200" algn="l">
              <a:buFont typeface="Arial" panose="020B0604020202020204" pitchFamily="34" charset="0"/>
              <a:buChar char="•"/>
            </a:pPr>
            <a:r>
              <a:rPr lang="en-US" dirty="0"/>
              <a:t>Develop and test tools</a:t>
            </a:r>
          </a:p>
          <a:p>
            <a:pPr marL="457200" indent="-457200" algn="l">
              <a:buFont typeface="Arial" panose="020B0604020202020204" pitchFamily="34" charset="0"/>
              <a:buChar char="•"/>
            </a:pPr>
            <a:r>
              <a:rPr lang="en-US" dirty="0"/>
              <a:t>Translate and load content options</a:t>
            </a:r>
          </a:p>
          <a:p>
            <a:pPr marL="457200" indent="-457200" algn="l">
              <a:buFont typeface="Arial" panose="020B0604020202020204" pitchFamily="34" charset="0"/>
              <a:buChar char="•"/>
            </a:pPr>
            <a:r>
              <a:rPr lang="en-US" dirty="0"/>
              <a:t>Migrate site to the server</a:t>
            </a:r>
          </a:p>
          <a:p>
            <a:pPr marL="457200" indent="-457200" algn="l">
              <a:buFont typeface="Arial" panose="020B0604020202020204" pitchFamily="34" charset="0"/>
              <a:buChar char="•"/>
            </a:pPr>
            <a:r>
              <a:rPr lang="en-US" dirty="0"/>
              <a:t>Test among stakeholders</a:t>
            </a:r>
          </a:p>
          <a:p>
            <a:pPr marL="457200" indent="-457200" algn="l">
              <a:buFont typeface="Arial" panose="020B0604020202020204" pitchFamily="34" charset="0"/>
              <a:buChar char="•"/>
            </a:pPr>
            <a:r>
              <a:rPr lang="en-US" dirty="0"/>
              <a:t>Document results and plan future development</a:t>
            </a:r>
          </a:p>
        </p:txBody>
      </p:sp>
      <p:sp>
        <p:nvSpPr>
          <p:cNvPr id="4" name="Title 3"/>
          <p:cNvSpPr>
            <a:spLocks noGrp="1"/>
          </p:cNvSpPr>
          <p:nvPr>
            <p:ph type="ctrTitle"/>
          </p:nvPr>
        </p:nvSpPr>
        <p:spPr>
          <a:xfrm>
            <a:off x="827584" y="1"/>
            <a:ext cx="8316416" cy="908720"/>
          </a:xfrm>
        </p:spPr>
        <p:txBody>
          <a:bodyPr>
            <a:normAutofit/>
          </a:bodyPr>
          <a:lstStyle/>
          <a:p>
            <a:pPr algn="l"/>
            <a:r>
              <a:rPr lang="en-US" dirty="0">
                <a:solidFill>
                  <a:srgbClr val="5C676D"/>
                </a:solidFill>
              </a:rPr>
              <a:t>Methodology</a:t>
            </a:r>
            <a:endParaRPr lang="en-US" dirty="0">
              <a:solidFill>
                <a:srgbClr val="9BBB59"/>
              </a:solidFill>
            </a:endParaRPr>
          </a:p>
        </p:txBody>
      </p:sp>
    </p:spTree>
    <p:extLst>
      <p:ext uri="{BB962C8B-B14F-4D97-AF65-F5344CB8AC3E}">
        <p14:creationId xmlns:p14="http://schemas.microsoft.com/office/powerpoint/2010/main" val="4197278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94116" y="1484784"/>
            <a:ext cx="6426156" cy="3312368"/>
          </a:xfrm>
        </p:spPr>
        <p:txBody>
          <a:bodyPr wrap="square" lIns="0" tIns="0" rIns="0" bIns="0" anchor="ctr" anchorCtr="0">
            <a:noAutofit/>
          </a:bodyPr>
          <a:lstStyle/>
          <a:p>
            <a:pPr algn="l">
              <a:lnSpc>
                <a:spcPts val="2800"/>
              </a:lnSpc>
              <a:spcAft>
                <a:spcPts val="600"/>
              </a:spcAft>
            </a:pPr>
            <a:r>
              <a:rPr lang="en-US" sz="6600" dirty="0">
                <a:solidFill>
                  <a:schemeClr val="bg1"/>
                </a:solidFill>
                <a:latin typeface="Circular Std Black" pitchFamily="34" charset="0"/>
                <a:cs typeface="Circular Std Black" pitchFamily="34" charset="0"/>
              </a:rPr>
              <a:t>Thank you!</a:t>
            </a:r>
          </a:p>
          <a:p>
            <a:pPr algn="l">
              <a:lnSpc>
                <a:spcPts val="2800"/>
              </a:lnSpc>
              <a:spcAft>
                <a:spcPts val="600"/>
              </a:spcAft>
            </a:pPr>
            <a:endParaRPr lang="en-US" sz="5400" dirty="0">
              <a:solidFill>
                <a:schemeClr val="bg1"/>
              </a:solidFill>
              <a:latin typeface="Circular Std Black" pitchFamily="34" charset="0"/>
              <a:cs typeface="Circular Std Black" pitchFamily="34" charset="0"/>
            </a:endParaRPr>
          </a:p>
          <a:p>
            <a:pPr algn="l">
              <a:lnSpc>
                <a:spcPts val="2800"/>
              </a:lnSpc>
              <a:spcAft>
                <a:spcPts val="600"/>
              </a:spcAft>
            </a:pPr>
            <a:endParaRPr lang="en-US" sz="5400" dirty="0">
              <a:solidFill>
                <a:schemeClr val="bg1"/>
              </a:solidFill>
              <a:latin typeface="Circular Std Black" pitchFamily="34" charset="0"/>
              <a:cs typeface="Circular Std Black" pitchFamily="34" charset="0"/>
            </a:endParaRPr>
          </a:p>
          <a:p>
            <a:pPr algn="l">
              <a:lnSpc>
                <a:spcPts val="2800"/>
              </a:lnSpc>
              <a:spcAft>
                <a:spcPts val="600"/>
              </a:spcAft>
            </a:pPr>
            <a:r>
              <a:rPr lang="en-US" sz="5400" dirty="0">
                <a:solidFill>
                  <a:schemeClr val="bg1"/>
                </a:solidFill>
                <a:latin typeface="Circular Std Black" pitchFamily="34" charset="0"/>
                <a:cs typeface="Circular Std Black" pitchFamily="34" charset="0"/>
              </a:rPr>
              <a:t>Discussion</a:t>
            </a:r>
          </a:p>
          <a:p>
            <a:pPr algn="l">
              <a:lnSpc>
                <a:spcPts val="2800"/>
              </a:lnSpc>
              <a:spcAft>
                <a:spcPts val="600"/>
              </a:spcAft>
            </a:pPr>
            <a:endParaRPr lang="en-US" sz="6600" dirty="0">
              <a:solidFill>
                <a:schemeClr val="bg1"/>
              </a:solidFill>
              <a:latin typeface="Circular Std Black" pitchFamily="34" charset="0"/>
              <a:cs typeface="Circular Std Black" pitchFamily="34" charset="0"/>
            </a:endParaRPr>
          </a:p>
        </p:txBody>
      </p:sp>
      <p:sp>
        <p:nvSpPr>
          <p:cNvPr id="6" name="Subtitle 2"/>
          <p:cNvSpPr txBox="1">
            <a:spLocks/>
          </p:cNvSpPr>
          <p:nvPr/>
        </p:nvSpPr>
        <p:spPr>
          <a:xfrm>
            <a:off x="594116" y="4797152"/>
            <a:ext cx="6426156" cy="1152128"/>
          </a:xfrm>
          <a:prstGeom prst="rect">
            <a:avLst/>
          </a:prstGeom>
        </p:spPr>
        <p:txBody>
          <a:bodyPr vert="horz" wrap="square" lIns="0" tIns="0" rIns="0" bIns="0" rtlCol="0" anchor="t" anchorCtr="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1600" dirty="0">
                <a:solidFill>
                  <a:srgbClr val="BED62F"/>
                </a:solidFill>
                <a:latin typeface="Circular Std Black" pitchFamily="34" charset="0"/>
                <a:cs typeface="Circular Std Black" pitchFamily="34" charset="0"/>
              </a:rPr>
              <a:t>Address: </a:t>
            </a:r>
            <a:r>
              <a:rPr lang="en-US" sz="1600" dirty="0">
                <a:solidFill>
                  <a:prstClr val="white"/>
                </a:solidFill>
                <a:latin typeface="Circular Std Book" pitchFamily="34" charset="0"/>
                <a:cs typeface="Circular Std Book" pitchFamily="34" charset="0"/>
              </a:rPr>
              <a:t>Campus de </a:t>
            </a:r>
            <a:r>
              <a:rPr lang="en-US" sz="1600" dirty="0" err="1">
                <a:solidFill>
                  <a:prstClr val="white"/>
                </a:solidFill>
                <a:latin typeface="Circular Std Book" pitchFamily="34" charset="0"/>
                <a:cs typeface="Circular Std Book" pitchFamily="34" charset="0"/>
              </a:rPr>
              <a:t>Campolide</a:t>
            </a:r>
            <a:r>
              <a:rPr lang="en-US" sz="1600" dirty="0">
                <a:solidFill>
                  <a:prstClr val="white"/>
                </a:solidFill>
                <a:latin typeface="Circular Std Book" pitchFamily="34" charset="0"/>
                <a:cs typeface="Circular Std Book" pitchFamily="34" charset="0"/>
              </a:rPr>
              <a:t>, 1070-312 Lisboa, Portugal</a:t>
            </a:r>
          </a:p>
          <a:p>
            <a:pPr algn="l"/>
            <a:r>
              <a:rPr lang="en-US" sz="1600" dirty="0">
                <a:solidFill>
                  <a:srgbClr val="BED62F"/>
                </a:solidFill>
                <a:latin typeface="Circular Std Black" pitchFamily="34" charset="0"/>
                <a:cs typeface="Circular Std Black" pitchFamily="34" charset="0"/>
              </a:rPr>
              <a:t>Tel: </a:t>
            </a:r>
            <a:r>
              <a:rPr lang="en-US" sz="1600" dirty="0">
                <a:solidFill>
                  <a:prstClr val="white"/>
                </a:solidFill>
                <a:latin typeface="Circular Std Book" pitchFamily="34" charset="0"/>
                <a:cs typeface="Circular Std Book" pitchFamily="34" charset="0"/>
              </a:rPr>
              <a:t>+351 213 828 610  |  </a:t>
            </a:r>
            <a:r>
              <a:rPr lang="en-US" sz="1600" dirty="0">
                <a:solidFill>
                  <a:srgbClr val="BED62F"/>
                </a:solidFill>
                <a:latin typeface="Circular Std Black" pitchFamily="34" charset="0"/>
                <a:cs typeface="Circular Std Black" pitchFamily="34" charset="0"/>
              </a:rPr>
              <a:t>Fax: </a:t>
            </a:r>
            <a:r>
              <a:rPr lang="en-US" sz="1600" dirty="0">
                <a:solidFill>
                  <a:prstClr val="white"/>
                </a:solidFill>
                <a:latin typeface="Circular Std Book" pitchFamily="34" charset="0"/>
                <a:cs typeface="Circular Std Book" pitchFamily="34" charset="0"/>
              </a:rPr>
              <a:t>+351 213 828 611</a:t>
            </a:r>
          </a:p>
          <a:p>
            <a:pPr marL="342900" indent="-342900" algn="l">
              <a:buClr>
                <a:srgbClr val="BED62F"/>
              </a:buClr>
              <a:buFont typeface="Wingdings" pitchFamily="2" charset="2"/>
              <a:buChar char="§"/>
            </a:pPr>
            <a:endParaRPr lang="en-US" sz="1600" dirty="0">
              <a:solidFill>
                <a:prstClr val="white"/>
              </a:solidFill>
              <a:latin typeface="Circular Std Book" pitchFamily="34" charset="0"/>
              <a:cs typeface="Circular Std Book" pitchFamily="34" charset="0"/>
            </a:endParaRPr>
          </a:p>
        </p:txBody>
      </p:sp>
    </p:spTree>
    <p:extLst>
      <p:ext uri="{BB962C8B-B14F-4D97-AF65-F5344CB8AC3E}">
        <p14:creationId xmlns:p14="http://schemas.microsoft.com/office/powerpoint/2010/main" val="569662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27584" y="1"/>
            <a:ext cx="8316416" cy="908720"/>
          </a:xfrm>
        </p:spPr>
        <p:txBody>
          <a:bodyPr>
            <a:normAutofit/>
          </a:bodyPr>
          <a:lstStyle/>
          <a:p>
            <a:pPr algn="l"/>
            <a:r>
              <a:rPr lang="en-US" dirty="0">
                <a:solidFill>
                  <a:srgbClr val="5C676D"/>
                </a:solidFill>
              </a:rPr>
              <a:t>Timeline</a:t>
            </a:r>
            <a:endParaRPr lang="en-US" dirty="0">
              <a:solidFill>
                <a:srgbClr val="9BBB59"/>
              </a:solidFill>
            </a:endParaRPr>
          </a:p>
        </p:txBody>
      </p:sp>
      <p:pic>
        <p:nvPicPr>
          <p:cNvPr id="3" name="Picture 2">
            <a:extLst>
              <a:ext uri="{FF2B5EF4-FFF2-40B4-BE49-F238E27FC236}">
                <a16:creationId xmlns:a16="http://schemas.microsoft.com/office/drawing/2014/main" id="{3FFD5701-1C69-4EFE-89C3-154F1A5E66EE}"/>
              </a:ext>
            </a:extLst>
          </p:cNvPr>
          <p:cNvPicPr>
            <a:picLocks noChangeAspect="1"/>
          </p:cNvPicPr>
          <p:nvPr/>
        </p:nvPicPr>
        <p:blipFill>
          <a:blip r:embed="rId3"/>
          <a:stretch>
            <a:fillRect/>
          </a:stretch>
        </p:blipFill>
        <p:spPr>
          <a:xfrm>
            <a:off x="1835696" y="1556792"/>
            <a:ext cx="5745820" cy="3823181"/>
          </a:xfrm>
          <a:prstGeom prst="rect">
            <a:avLst/>
          </a:prstGeom>
        </p:spPr>
      </p:pic>
    </p:spTree>
    <p:extLst>
      <p:ext uri="{BB962C8B-B14F-4D97-AF65-F5344CB8AC3E}">
        <p14:creationId xmlns:p14="http://schemas.microsoft.com/office/powerpoint/2010/main" val="1568212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827584" y="1196752"/>
            <a:ext cx="7776864" cy="4442048"/>
          </a:xfrm>
        </p:spPr>
        <p:txBody>
          <a:bodyPr>
            <a:normAutofit lnSpcReduction="10000"/>
          </a:bodyPr>
          <a:lstStyle/>
          <a:p>
            <a:pPr marL="457200" indent="-457200" algn="l">
              <a:buFont typeface="Arial" panose="020B0604020202020204" pitchFamily="34" charset="0"/>
              <a:buChar char="•"/>
            </a:pPr>
            <a:r>
              <a:rPr lang="en-US" dirty="0"/>
              <a:t>Planning and execution of GIS “product”</a:t>
            </a:r>
          </a:p>
          <a:p>
            <a:pPr marL="457200" indent="-457200" algn="l">
              <a:buFont typeface="Arial" panose="020B0604020202020204" pitchFamily="34" charset="0"/>
              <a:buChar char="•"/>
            </a:pPr>
            <a:r>
              <a:rPr lang="en-US" dirty="0"/>
              <a:t>Creation and maintenance of a GS DB</a:t>
            </a:r>
          </a:p>
          <a:p>
            <a:pPr marL="457200" indent="-457200" algn="l">
              <a:buFont typeface="Arial" panose="020B0604020202020204" pitchFamily="34" charset="0"/>
              <a:buChar char="•"/>
            </a:pPr>
            <a:r>
              <a:rPr lang="en-US" dirty="0"/>
              <a:t>Programming of UIs</a:t>
            </a:r>
          </a:p>
          <a:p>
            <a:pPr marL="457200" indent="-457200" algn="l">
              <a:buFont typeface="Arial" panose="020B0604020202020204" pitchFamily="34" charset="0"/>
              <a:buChar char="•"/>
            </a:pPr>
            <a:r>
              <a:rPr lang="en-US" dirty="0"/>
              <a:t>Leveraging OS programs and tools</a:t>
            </a:r>
          </a:p>
          <a:p>
            <a:pPr marL="457200" indent="-457200" algn="l">
              <a:buFont typeface="Arial" panose="020B0604020202020204" pitchFamily="34" charset="0"/>
              <a:buChar char="•"/>
            </a:pPr>
            <a:r>
              <a:rPr lang="en-US" dirty="0"/>
              <a:t>Incorporation of multi-lingual functionality</a:t>
            </a:r>
          </a:p>
          <a:p>
            <a:pPr marL="457200" indent="-457200" algn="l">
              <a:buFont typeface="Arial" panose="020B0604020202020204" pitchFamily="34" charset="0"/>
              <a:buChar char="•"/>
            </a:pPr>
            <a:r>
              <a:rPr lang="en-US" dirty="0"/>
              <a:t>Collaboration with stakeholders</a:t>
            </a:r>
          </a:p>
          <a:p>
            <a:pPr marL="457200" indent="-457200" algn="l">
              <a:buFont typeface="Arial" panose="020B0604020202020204" pitchFamily="34" charset="0"/>
              <a:buChar char="•"/>
            </a:pPr>
            <a:r>
              <a:rPr lang="en-US" dirty="0"/>
              <a:t>Development of OS tools</a:t>
            </a:r>
          </a:p>
          <a:p>
            <a:pPr marL="457200" indent="-457200" algn="l">
              <a:buFont typeface="Arial" panose="020B0604020202020204" pitchFamily="34" charset="0"/>
              <a:buChar char="•"/>
            </a:pPr>
            <a:r>
              <a:rPr lang="en-US" dirty="0"/>
              <a:t>Provisioning a base product for future dev.</a:t>
            </a:r>
          </a:p>
        </p:txBody>
      </p:sp>
      <p:sp>
        <p:nvSpPr>
          <p:cNvPr id="4" name="Title 3"/>
          <p:cNvSpPr>
            <a:spLocks noGrp="1"/>
          </p:cNvSpPr>
          <p:nvPr>
            <p:ph type="ctrTitle"/>
          </p:nvPr>
        </p:nvSpPr>
        <p:spPr>
          <a:xfrm>
            <a:off x="827584" y="1"/>
            <a:ext cx="8316416" cy="908720"/>
          </a:xfrm>
        </p:spPr>
        <p:txBody>
          <a:bodyPr>
            <a:normAutofit/>
          </a:bodyPr>
          <a:lstStyle/>
          <a:p>
            <a:pPr algn="l"/>
            <a:r>
              <a:rPr lang="en-US" dirty="0">
                <a:solidFill>
                  <a:srgbClr val="5C676D"/>
                </a:solidFill>
              </a:rPr>
              <a:t>Objectives: </a:t>
            </a:r>
            <a:r>
              <a:rPr lang="en-US" dirty="0">
                <a:solidFill>
                  <a:srgbClr val="9BBB59"/>
                </a:solidFill>
              </a:rPr>
              <a:t>Personal development</a:t>
            </a:r>
          </a:p>
        </p:txBody>
      </p:sp>
    </p:spTree>
    <p:extLst>
      <p:ext uri="{BB962C8B-B14F-4D97-AF65-F5344CB8AC3E}">
        <p14:creationId xmlns:p14="http://schemas.microsoft.com/office/powerpoint/2010/main" val="3535249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27584" y="1"/>
            <a:ext cx="8316416" cy="908720"/>
          </a:xfrm>
        </p:spPr>
        <p:txBody>
          <a:bodyPr>
            <a:normAutofit/>
          </a:bodyPr>
          <a:lstStyle/>
          <a:p>
            <a:pPr algn="l"/>
            <a:r>
              <a:rPr lang="en-US" dirty="0">
                <a:solidFill>
                  <a:srgbClr val="5C676D"/>
                </a:solidFill>
              </a:rPr>
              <a:t>Objectives: </a:t>
            </a:r>
            <a:r>
              <a:rPr lang="en-US" dirty="0">
                <a:solidFill>
                  <a:srgbClr val="9BBB59"/>
                </a:solidFill>
              </a:rPr>
              <a:t>Features</a:t>
            </a:r>
          </a:p>
        </p:txBody>
      </p:sp>
      <p:pic>
        <p:nvPicPr>
          <p:cNvPr id="2" name="Picture 1">
            <a:extLst>
              <a:ext uri="{FF2B5EF4-FFF2-40B4-BE49-F238E27FC236}">
                <a16:creationId xmlns:a16="http://schemas.microsoft.com/office/drawing/2014/main" id="{5B4625B0-50DE-43FC-9903-407ECA38A164}"/>
              </a:ext>
            </a:extLst>
          </p:cNvPr>
          <p:cNvPicPr>
            <a:picLocks noChangeAspect="1"/>
          </p:cNvPicPr>
          <p:nvPr/>
        </p:nvPicPr>
        <p:blipFill>
          <a:blip r:embed="rId3"/>
          <a:stretch>
            <a:fillRect/>
          </a:stretch>
        </p:blipFill>
        <p:spPr>
          <a:xfrm>
            <a:off x="755576" y="1612158"/>
            <a:ext cx="8064896" cy="346179"/>
          </a:xfrm>
          <a:prstGeom prst="rect">
            <a:avLst/>
          </a:prstGeom>
        </p:spPr>
      </p:pic>
      <p:sp>
        <p:nvSpPr>
          <p:cNvPr id="3" name="Rectangle 2">
            <a:extLst>
              <a:ext uri="{FF2B5EF4-FFF2-40B4-BE49-F238E27FC236}">
                <a16:creationId xmlns:a16="http://schemas.microsoft.com/office/drawing/2014/main" id="{17AFF564-7AAC-4F74-945B-D9BC9801DDC3}"/>
              </a:ext>
            </a:extLst>
          </p:cNvPr>
          <p:cNvSpPr/>
          <p:nvPr/>
        </p:nvSpPr>
        <p:spPr>
          <a:xfrm>
            <a:off x="6096812" y="2276872"/>
            <a:ext cx="491412" cy="255447"/>
          </a:xfrm>
          <a:prstGeom prst="rect">
            <a:avLst/>
          </a:prstGeom>
          <a:solidFill>
            <a:srgbClr val="C1C1C1"/>
          </a:solidFill>
          <a:ln>
            <a:solidFill>
              <a:srgbClr val="5F68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EN</a:t>
            </a:r>
          </a:p>
        </p:txBody>
      </p:sp>
      <p:sp>
        <p:nvSpPr>
          <p:cNvPr id="8" name="Rectangle 7">
            <a:extLst>
              <a:ext uri="{FF2B5EF4-FFF2-40B4-BE49-F238E27FC236}">
                <a16:creationId xmlns:a16="http://schemas.microsoft.com/office/drawing/2014/main" id="{D9710B14-5340-4ED0-BC95-50191C3DA183}"/>
              </a:ext>
            </a:extLst>
          </p:cNvPr>
          <p:cNvSpPr/>
          <p:nvPr/>
        </p:nvSpPr>
        <p:spPr>
          <a:xfrm>
            <a:off x="6588224" y="2276872"/>
            <a:ext cx="461665" cy="255447"/>
          </a:xfrm>
          <a:prstGeom prst="rect">
            <a:avLst/>
          </a:prstGeom>
          <a:solidFill>
            <a:srgbClr val="033458"/>
          </a:solidFill>
          <a:ln>
            <a:solidFill>
              <a:srgbClr val="5F68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PT</a:t>
            </a:r>
          </a:p>
        </p:txBody>
      </p:sp>
      <p:pic>
        <p:nvPicPr>
          <p:cNvPr id="1026" name="Picture 2">
            <a:extLst>
              <a:ext uri="{FF2B5EF4-FFF2-40B4-BE49-F238E27FC236}">
                <a16:creationId xmlns:a16="http://schemas.microsoft.com/office/drawing/2014/main" id="{35FCDEAC-3386-4856-BD70-6FE7E8C698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9756" y="2264296"/>
            <a:ext cx="2381250" cy="33718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F4643844-BAA5-4A1C-A7B8-3AAD599BCAE8}"/>
              </a:ext>
            </a:extLst>
          </p:cNvPr>
          <p:cNvSpPr/>
          <p:nvPr/>
        </p:nvSpPr>
        <p:spPr>
          <a:xfrm>
            <a:off x="2201031" y="5733256"/>
            <a:ext cx="2158699" cy="12721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A89BB"/>
                </a:solidFill>
                <a:latin typeface="Times New Roman" panose="02020603050405020304" pitchFamily="18" charset="0"/>
                <a:cs typeface="Times New Roman" panose="02020603050405020304" pitchFamily="18" charset="0"/>
              </a:rPr>
              <a:t>NUTS II</a:t>
            </a:r>
          </a:p>
        </p:txBody>
      </p:sp>
      <p:sp>
        <p:nvSpPr>
          <p:cNvPr id="13" name="Rectangle: Rounded Corners 12">
            <a:extLst>
              <a:ext uri="{FF2B5EF4-FFF2-40B4-BE49-F238E27FC236}">
                <a16:creationId xmlns:a16="http://schemas.microsoft.com/office/drawing/2014/main" id="{BB52892B-5E4B-4278-BB07-9EF61C1779CC}"/>
              </a:ext>
            </a:extLst>
          </p:cNvPr>
          <p:cNvSpPr/>
          <p:nvPr/>
        </p:nvSpPr>
        <p:spPr>
          <a:xfrm>
            <a:off x="4846036" y="3356993"/>
            <a:ext cx="3614396" cy="165618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5C676D"/>
                </a:solidFill>
                <a:latin typeface="Times New Roman" panose="02020603050405020304" pitchFamily="18" charset="0"/>
                <a:cs typeface="Times New Roman" panose="02020603050405020304" pitchFamily="18" charset="0"/>
              </a:rPr>
              <a:t>English and Portuguese web-app languages</a:t>
            </a:r>
          </a:p>
          <a:p>
            <a:r>
              <a:rPr lang="en-US" sz="1200" dirty="0">
                <a:solidFill>
                  <a:srgbClr val="5C676D"/>
                </a:solidFill>
                <a:latin typeface="Times New Roman" panose="02020603050405020304" pitchFamily="18" charset="0"/>
                <a:cs typeface="Times New Roman" panose="02020603050405020304" pitchFamily="18" charset="0"/>
              </a:rPr>
              <a:t>NUTSII </a:t>
            </a:r>
            <a:r>
              <a:rPr lang="en-US" sz="1200" dirty="0" err="1">
                <a:solidFill>
                  <a:srgbClr val="5C676D"/>
                </a:solidFill>
                <a:latin typeface="Times New Roman" panose="02020603050405020304" pitchFamily="18" charset="0"/>
                <a:cs typeface="Times New Roman" panose="02020603050405020304" pitchFamily="18" charset="0"/>
              </a:rPr>
              <a:t>Lisboa</a:t>
            </a:r>
            <a:r>
              <a:rPr lang="en-US" sz="1200" dirty="0">
                <a:solidFill>
                  <a:srgbClr val="5C676D"/>
                </a:solidFill>
                <a:latin typeface="Times New Roman" panose="02020603050405020304" pitchFamily="18" charset="0"/>
                <a:cs typeface="Times New Roman" panose="02020603050405020304" pitchFamily="18" charset="0"/>
              </a:rPr>
              <a:t> region</a:t>
            </a:r>
          </a:p>
          <a:p>
            <a:r>
              <a:rPr lang="en-US" sz="1200" dirty="0">
                <a:solidFill>
                  <a:srgbClr val="5C676D"/>
                </a:solidFill>
                <a:latin typeface="Times New Roman" panose="02020603050405020304" pitchFamily="18" charset="0"/>
                <a:cs typeface="Times New Roman" panose="02020603050405020304" pitchFamily="18" charset="0"/>
              </a:rPr>
              <a:t>Point and polygon area definitions</a:t>
            </a:r>
          </a:p>
          <a:p>
            <a:endParaRPr lang="en-US" dirty="0">
              <a:solidFill>
                <a:srgbClr val="5C676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0490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67544" y="908720"/>
            <a:ext cx="8676456" cy="5544615"/>
          </a:xfrm>
        </p:spPr>
        <p:txBody>
          <a:bodyPr numCol="2">
            <a:normAutofit fontScale="47500" lnSpcReduction="20000"/>
          </a:bodyPr>
          <a:lstStyle/>
          <a:p>
            <a:pPr algn="l"/>
            <a:r>
              <a:rPr lang="en-US" sz="1800" b="0" i="0" u="none" strike="noStrike" baseline="0" dirty="0">
                <a:solidFill>
                  <a:srgbClr val="000000"/>
                </a:solidFill>
                <a:latin typeface="CMR9"/>
              </a:rPr>
              <a:t>1. Introduction</a:t>
            </a:r>
          </a:p>
          <a:p>
            <a:pPr algn="l"/>
            <a:r>
              <a:rPr lang="en-US" sz="1800" b="0" i="0" u="none" strike="noStrike" baseline="0" dirty="0">
                <a:solidFill>
                  <a:srgbClr val="000000"/>
                </a:solidFill>
                <a:latin typeface="CMR9"/>
              </a:rPr>
              <a:t>     (a) Context</a:t>
            </a:r>
          </a:p>
          <a:p>
            <a:pPr algn="l"/>
            <a:r>
              <a:rPr lang="en-US" sz="1800" dirty="0">
                <a:solidFill>
                  <a:srgbClr val="000000"/>
                </a:solidFill>
                <a:latin typeface="CMR9"/>
              </a:rPr>
              <a:t>          </a:t>
            </a:r>
            <a:r>
              <a:rPr lang="en-US" sz="1800" b="0" i="0" u="none" strike="noStrike" baseline="0" dirty="0" err="1">
                <a:solidFill>
                  <a:srgbClr val="000000"/>
                </a:solidFill>
                <a:latin typeface="CMR9"/>
              </a:rPr>
              <a:t>i</a:t>
            </a:r>
            <a:r>
              <a:rPr lang="en-US" sz="1800" b="0" i="0" u="none" strike="noStrike" baseline="0" dirty="0">
                <a:solidFill>
                  <a:srgbClr val="000000"/>
                </a:solidFill>
                <a:latin typeface="CMR9"/>
              </a:rPr>
              <a:t>. Smart cities [</a:t>
            </a:r>
            <a:r>
              <a:rPr lang="en-US" sz="1800" b="0" i="0" u="none" strike="noStrike" baseline="0" dirty="0">
                <a:solidFill>
                  <a:srgbClr val="00FF00"/>
                </a:solidFill>
                <a:latin typeface="CMR9"/>
              </a:rPr>
              <a:t>1</a:t>
            </a:r>
            <a:r>
              <a:rPr lang="en-US" sz="1800" b="0" i="0" u="none" strike="noStrike" baseline="0" dirty="0">
                <a:solidFill>
                  <a:srgbClr val="000000"/>
                </a:solidFill>
                <a:latin typeface="CMR9"/>
              </a:rPr>
              <a:t>, </a:t>
            </a:r>
            <a:r>
              <a:rPr lang="en-US" sz="1800" b="0" i="0" u="none" strike="noStrike" baseline="0" dirty="0">
                <a:solidFill>
                  <a:srgbClr val="00FF00"/>
                </a:solidFill>
                <a:latin typeface="CMR9"/>
              </a:rPr>
              <a:t>2</a:t>
            </a:r>
            <a:r>
              <a:rPr lang="en-US" sz="1800" b="0" i="0" u="none" strike="noStrike" baseline="0" dirty="0">
                <a:solidFill>
                  <a:srgbClr val="000000"/>
                </a:solidFill>
                <a:latin typeface="CMR9"/>
              </a:rPr>
              <a:t>]</a:t>
            </a:r>
          </a:p>
          <a:p>
            <a:pPr algn="l"/>
            <a:r>
              <a:rPr lang="en-US" sz="1800" b="0" i="0" u="none" strike="noStrike" baseline="0" dirty="0">
                <a:solidFill>
                  <a:srgbClr val="000000"/>
                </a:solidFill>
                <a:latin typeface="CMR9"/>
              </a:rPr>
              <a:t>          ii. News</a:t>
            </a:r>
          </a:p>
          <a:p>
            <a:pPr algn="l"/>
            <a:r>
              <a:rPr lang="en-US" sz="1800" b="0" i="0" u="none" strike="noStrike" baseline="0" dirty="0">
                <a:solidFill>
                  <a:srgbClr val="000000"/>
                </a:solidFill>
                <a:latin typeface="CMR9"/>
              </a:rPr>
              <a:t>     (b) Hypothesis</a:t>
            </a:r>
          </a:p>
          <a:p>
            <a:pPr algn="l"/>
            <a:r>
              <a:rPr lang="en-US" sz="1800" b="0" i="0" u="none" strike="noStrike" baseline="0" dirty="0">
                <a:solidFill>
                  <a:srgbClr val="000000"/>
                </a:solidFill>
                <a:latin typeface="CMR9"/>
              </a:rPr>
              <a:t>     (c) Objectives</a:t>
            </a:r>
          </a:p>
          <a:p>
            <a:pPr algn="l"/>
            <a:r>
              <a:rPr lang="en-US" sz="1800" b="0" i="0" u="none" strike="noStrike" baseline="0" dirty="0">
                <a:solidFill>
                  <a:srgbClr val="000000"/>
                </a:solidFill>
                <a:latin typeface="CMR9"/>
              </a:rPr>
              <a:t>2. Literature review</a:t>
            </a:r>
          </a:p>
          <a:p>
            <a:pPr algn="l"/>
            <a:r>
              <a:rPr lang="en-US" sz="1800" b="0" i="0" u="none" strike="noStrike" baseline="0" dirty="0">
                <a:solidFill>
                  <a:srgbClr val="000000"/>
                </a:solidFill>
                <a:latin typeface="CMR9"/>
              </a:rPr>
              <a:t>     (a) Web tools for news</a:t>
            </a:r>
          </a:p>
          <a:p>
            <a:pPr algn="l"/>
            <a:r>
              <a:rPr lang="en-US" sz="1800" b="0" i="0" u="none" strike="noStrike" baseline="0" dirty="0">
                <a:solidFill>
                  <a:srgbClr val="000000"/>
                </a:solidFill>
                <a:latin typeface="CMR9"/>
              </a:rPr>
              <a:t>          </a:t>
            </a:r>
            <a:r>
              <a:rPr lang="en-US" sz="1800" b="0" i="0" u="none" strike="noStrike" baseline="0" dirty="0" err="1">
                <a:solidFill>
                  <a:srgbClr val="000000"/>
                </a:solidFill>
                <a:latin typeface="CMR9"/>
              </a:rPr>
              <a:t>i</a:t>
            </a:r>
            <a:r>
              <a:rPr lang="en-US" sz="1800" b="0" i="0" u="none" strike="noStrike" baseline="0" dirty="0">
                <a:solidFill>
                  <a:srgbClr val="000000"/>
                </a:solidFill>
                <a:latin typeface="CMR9"/>
              </a:rPr>
              <a:t>. News search tools</a:t>
            </a:r>
          </a:p>
          <a:p>
            <a:pPr algn="l"/>
            <a:r>
              <a:rPr lang="pt-BR" sz="1800" b="0" i="0" u="none" strike="noStrike" baseline="0" dirty="0">
                <a:solidFill>
                  <a:srgbClr val="000000"/>
                </a:solidFill>
                <a:latin typeface="CMR9"/>
              </a:rPr>
              <a:t>               A. </a:t>
            </a:r>
            <a:r>
              <a:rPr lang="pt-BR" sz="1800" b="0" i="0" u="none" strike="noStrike" baseline="0" dirty="0">
                <a:solidFill>
                  <a:srgbClr val="000000"/>
                </a:solidFill>
                <a:latin typeface="CMTI9"/>
              </a:rPr>
              <a:t>Portuguese based publication </a:t>
            </a:r>
            <a:r>
              <a:rPr lang="pt-BR" sz="1800" b="0" i="0" u="none" strike="noStrike" baseline="0" dirty="0">
                <a:solidFill>
                  <a:srgbClr val="000000"/>
                </a:solidFill>
                <a:latin typeface="CMR9"/>
              </a:rPr>
              <a:t>(ex: Publico) [</a:t>
            </a:r>
            <a:r>
              <a:rPr lang="pt-BR" sz="1800" b="0" i="0" u="none" strike="noStrike" baseline="0" dirty="0">
                <a:solidFill>
                  <a:srgbClr val="00FF00"/>
                </a:solidFill>
                <a:latin typeface="CMR9"/>
              </a:rPr>
              <a:t>3</a:t>
            </a:r>
            <a:r>
              <a:rPr lang="pt-BR" sz="1800" b="0" i="0" u="none" strike="noStrike" baseline="0" dirty="0">
                <a:solidFill>
                  <a:srgbClr val="000000"/>
                </a:solidFill>
                <a:latin typeface="CMR9"/>
              </a:rPr>
              <a:t>]</a:t>
            </a:r>
          </a:p>
          <a:p>
            <a:pPr algn="l"/>
            <a:r>
              <a:rPr lang="pt-BR" sz="1800" b="0" i="0" u="none" strike="noStrike" baseline="0" dirty="0">
                <a:solidFill>
                  <a:srgbClr val="000000"/>
                </a:solidFill>
                <a:latin typeface="CMR9"/>
              </a:rPr>
              <a:t>               </a:t>
            </a:r>
            <a:r>
              <a:rPr lang="en-US" sz="1800" b="0" i="0" u="none" strike="noStrike" baseline="0" dirty="0">
                <a:solidFill>
                  <a:srgbClr val="000000"/>
                </a:solidFill>
                <a:latin typeface="CMR9"/>
              </a:rPr>
              <a:t>B. </a:t>
            </a:r>
            <a:r>
              <a:rPr lang="en-US" sz="1800" b="0" i="0" u="none" strike="noStrike" baseline="0" dirty="0">
                <a:solidFill>
                  <a:srgbClr val="000000"/>
                </a:solidFill>
                <a:latin typeface="CMTI9"/>
              </a:rPr>
              <a:t>US based publication </a:t>
            </a:r>
            <a:r>
              <a:rPr lang="en-US" sz="1800" b="0" i="0" u="none" strike="noStrike" baseline="0" dirty="0">
                <a:solidFill>
                  <a:srgbClr val="000000"/>
                </a:solidFill>
                <a:latin typeface="CMR9"/>
              </a:rPr>
              <a:t>(ex: The Denver Post) [</a:t>
            </a:r>
            <a:r>
              <a:rPr lang="en-US" sz="1800" b="0" i="0" u="none" strike="noStrike" baseline="0" dirty="0">
                <a:solidFill>
                  <a:srgbClr val="00FF00"/>
                </a:solidFill>
                <a:latin typeface="CMR9"/>
              </a:rPr>
              <a:t>4</a:t>
            </a:r>
            <a:r>
              <a:rPr lang="en-US" sz="1800" b="0" i="0" u="none" strike="noStrike" baseline="0" dirty="0">
                <a:solidFill>
                  <a:srgbClr val="000000"/>
                </a:solidFill>
                <a:latin typeface="CMR9"/>
              </a:rPr>
              <a:t>]</a:t>
            </a:r>
          </a:p>
          <a:p>
            <a:pPr algn="l"/>
            <a:r>
              <a:rPr lang="en-US" sz="1800" b="0" i="0" u="none" strike="noStrike" baseline="0" dirty="0">
                <a:solidFill>
                  <a:srgbClr val="000000"/>
                </a:solidFill>
                <a:latin typeface="CMR9"/>
              </a:rPr>
              <a:t>               C. </a:t>
            </a:r>
            <a:r>
              <a:rPr lang="en-US" sz="1800" b="0" i="0" u="none" strike="noStrike" baseline="0" dirty="0">
                <a:solidFill>
                  <a:srgbClr val="000000"/>
                </a:solidFill>
                <a:latin typeface="CMTI9"/>
              </a:rPr>
              <a:t>Good example</a:t>
            </a:r>
          </a:p>
          <a:p>
            <a:pPr algn="l"/>
            <a:r>
              <a:rPr lang="en-US" sz="1800" b="0" i="0" u="none" strike="noStrike" baseline="0" dirty="0">
                <a:solidFill>
                  <a:srgbClr val="000000"/>
                </a:solidFill>
                <a:latin typeface="CMR9"/>
              </a:rPr>
              <a:t>               D. </a:t>
            </a:r>
            <a:r>
              <a:rPr lang="en-US" sz="1800" b="0" i="0" u="none" strike="noStrike" baseline="0" dirty="0">
                <a:solidFill>
                  <a:srgbClr val="000000"/>
                </a:solidFill>
                <a:latin typeface="CMTI9"/>
              </a:rPr>
              <a:t>Bad example</a:t>
            </a:r>
          </a:p>
          <a:p>
            <a:pPr algn="l"/>
            <a:r>
              <a:rPr lang="en-US" sz="1800" b="0" i="0" u="none" strike="noStrike" baseline="0" dirty="0">
                <a:solidFill>
                  <a:srgbClr val="000000"/>
                </a:solidFill>
                <a:latin typeface="CMR9"/>
              </a:rPr>
              <a:t>          ii. Automatic extraction of place in news</a:t>
            </a:r>
          </a:p>
          <a:p>
            <a:pPr algn="l"/>
            <a:r>
              <a:rPr lang="en-US" sz="1800" b="0" i="0" u="none" strike="noStrike" baseline="0" dirty="0">
                <a:solidFill>
                  <a:srgbClr val="000000"/>
                </a:solidFill>
                <a:latin typeface="CMR9"/>
              </a:rPr>
              <a:t>               A. GDELT</a:t>
            </a:r>
          </a:p>
          <a:p>
            <a:pPr algn="l"/>
            <a:r>
              <a:rPr lang="en-US" sz="1800" b="0" i="0" u="none" strike="noStrike" baseline="0" dirty="0">
                <a:solidFill>
                  <a:srgbClr val="000000"/>
                </a:solidFill>
                <a:latin typeface="CMR9"/>
              </a:rPr>
              <a:t>          iii. </a:t>
            </a:r>
            <a:r>
              <a:rPr lang="en-US" sz="1800" b="0" i="0" u="none" strike="noStrike" baseline="0" dirty="0" err="1">
                <a:solidFill>
                  <a:srgbClr val="000000"/>
                </a:solidFill>
                <a:latin typeface="CMR9"/>
              </a:rPr>
              <a:t>WebGIS</a:t>
            </a:r>
            <a:r>
              <a:rPr lang="en-US" sz="1800" b="0" i="0" u="none" strike="noStrike" baseline="0" dirty="0">
                <a:solidFill>
                  <a:srgbClr val="000000"/>
                </a:solidFill>
                <a:latin typeface="CMR9"/>
              </a:rPr>
              <a:t> as a search tool</a:t>
            </a:r>
          </a:p>
          <a:p>
            <a:pPr algn="l"/>
            <a:r>
              <a:rPr lang="en-US" sz="1800" b="0" i="0" u="none" strike="noStrike" baseline="0" dirty="0">
                <a:solidFill>
                  <a:srgbClr val="000000"/>
                </a:solidFill>
                <a:latin typeface="CMR9"/>
              </a:rPr>
              <a:t>               A. </a:t>
            </a:r>
            <a:r>
              <a:rPr lang="en-US" sz="1800" b="0" i="0" u="none" strike="noStrike" baseline="0" dirty="0" err="1">
                <a:solidFill>
                  <a:srgbClr val="000000"/>
                </a:solidFill>
                <a:latin typeface="CMR9"/>
              </a:rPr>
              <a:t>AirBnB</a:t>
            </a:r>
            <a:endParaRPr lang="en-US" sz="1800" b="0" i="0" u="none" strike="noStrike" baseline="0" dirty="0">
              <a:solidFill>
                <a:srgbClr val="000000"/>
              </a:solidFill>
              <a:latin typeface="CMR9"/>
            </a:endParaRPr>
          </a:p>
          <a:p>
            <a:pPr algn="l"/>
            <a:r>
              <a:rPr lang="en-US" sz="1800" b="0" i="0" u="none" strike="noStrike" baseline="0" dirty="0">
                <a:solidFill>
                  <a:srgbClr val="000000"/>
                </a:solidFill>
                <a:latin typeface="CMR9"/>
              </a:rPr>
              <a:t>               B. </a:t>
            </a:r>
            <a:r>
              <a:rPr lang="en-US" sz="1800" b="0" i="0" u="none" strike="noStrike" baseline="0" dirty="0" err="1">
                <a:solidFill>
                  <a:srgbClr val="000000"/>
                </a:solidFill>
                <a:latin typeface="CMR9"/>
              </a:rPr>
              <a:t>UberEats</a:t>
            </a:r>
            <a:endParaRPr lang="en-US" sz="1800" b="0" i="0" u="none" strike="noStrike" baseline="0" dirty="0">
              <a:solidFill>
                <a:srgbClr val="000000"/>
              </a:solidFill>
              <a:latin typeface="CMR9"/>
            </a:endParaRPr>
          </a:p>
          <a:p>
            <a:pPr algn="l"/>
            <a:r>
              <a:rPr lang="en-US" sz="1800" b="0" i="0" u="none" strike="noStrike" baseline="0" dirty="0">
                <a:solidFill>
                  <a:srgbClr val="000000"/>
                </a:solidFill>
                <a:latin typeface="CMR9"/>
              </a:rPr>
              <a:t>               C. </a:t>
            </a:r>
            <a:r>
              <a:rPr lang="en-US" sz="1800" b="0" i="0" u="none" strike="noStrike" baseline="0" dirty="0" err="1">
                <a:solidFill>
                  <a:srgbClr val="000000"/>
                </a:solidFill>
                <a:latin typeface="CMR9"/>
              </a:rPr>
              <a:t>Idealistia</a:t>
            </a:r>
            <a:endParaRPr lang="en-US" sz="1800" b="0" i="0" u="none" strike="noStrike" baseline="0" dirty="0">
              <a:solidFill>
                <a:srgbClr val="000000"/>
              </a:solidFill>
              <a:latin typeface="CMR9"/>
            </a:endParaRPr>
          </a:p>
          <a:p>
            <a:pPr algn="l"/>
            <a:r>
              <a:rPr lang="en-US" sz="1800" b="0" i="0" u="none" strike="noStrike" baseline="0" dirty="0">
                <a:solidFill>
                  <a:srgbClr val="000000"/>
                </a:solidFill>
                <a:latin typeface="CMR9"/>
              </a:rPr>
              <a:t>               D. CML</a:t>
            </a:r>
          </a:p>
          <a:p>
            <a:pPr algn="l"/>
            <a:r>
              <a:rPr lang="en-US" sz="1800" b="0" i="0" u="none" strike="noStrike" baseline="0" dirty="0">
                <a:solidFill>
                  <a:srgbClr val="000000"/>
                </a:solidFill>
                <a:latin typeface="CMR9"/>
              </a:rPr>
              <a:t>               E. Facebook events</a:t>
            </a:r>
          </a:p>
          <a:p>
            <a:pPr algn="l"/>
            <a:r>
              <a:rPr lang="en-US" sz="1800" b="0" i="0" u="none" strike="noStrike" baseline="0" dirty="0">
                <a:solidFill>
                  <a:srgbClr val="000000"/>
                </a:solidFill>
                <a:latin typeface="CMR9"/>
              </a:rPr>
              <a:t>         iv. Open Source</a:t>
            </a:r>
          </a:p>
          <a:p>
            <a:pPr algn="l"/>
            <a:r>
              <a:rPr lang="en-US" sz="1800" b="0" i="0" u="none" strike="noStrike" baseline="0" dirty="0">
                <a:solidFill>
                  <a:srgbClr val="000000"/>
                </a:solidFill>
                <a:latin typeface="CMR9"/>
              </a:rPr>
              <a:t>               A. </a:t>
            </a:r>
            <a:r>
              <a:rPr lang="en-US" sz="1800" b="0" i="0" u="none" strike="noStrike" baseline="0" dirty="0" err="1">
                <a:solidFill>
                  <a:srgbClr val="000000"/>
                </a:solidFill>
                <a:latin typeface="CMR9"/>
              </a:rPr>
              <a:t>Denition</a:t>
            </a:r>
            <a:r>
              <a:rPr lang="en-US" sz="1800" b="0" i="0" u="none" strike="noStrike" baseline="0" dirty="0">
                <a:solidFill>
                  <a:srgbClr val="000000"/>
                </a:solidFill>
                <a:latin typeface="CMR9"/>
              </a:rPr>
              <a:t> of terms</a:t>
            </a:r>
          </a:p>
          <a:p>
            <a:pPr algn="l"/>
            <a:r>
              <a:rPr lang="en-US" sz="1800" b="0" i="0" u="none" strike="noStrike" baseline="0" dirty="0">
                <a:solidFill>
                  <a:srgbClr val="000000"/>
                </a:solidFill>
                <a:latin typeface="CMR9"/>
              </a:rPr>
              <a:t>               B. Licensing options</a:t>
            </a:r>
          </a:p>
          <a:p>
            <a:pPr algn="l"/>
            <a:r>
              <a:rPr lang="en-US" sz="1800" b="0" i="0" u="none" strike="noStrike" baseline="0" dirty="0">
                <a:solidFill>
                  <a:srgbClr val="000000"/>
                </a:solidFill>
                <a:latin typeface="CMR9"/>
              </a:rPr>
              <a:t>         v. Open/free formats in </a:t>
            </a:r>
            <a:r>
              <a:rPr lang="en-US" sz="1800" b="0" i="0" u="none" strike="noStrike" baseline="0" dirty="0" err="1">
                <a:solidFill>
                  <a:srgbClr val="000000"/>
                </a:solidFill>
                <a:latin typeface="CMR9"/>
              </a:rPr>
              <a:t>WebSIG</a:t>
            </a:r>
            <a:endParaRPr lang="en-US" sz="1800" b="0" i="0" u="none" strike="noStrike" baseline="0" dirty="0">
              <a:solidFill>
                <a:srgbClr val="000000"/>
              </a:solidFill>
              <a:latin typeface="CMR9"/>
            </a:endParaRPr>
          </a:p>
          <a:p>
            <a:pPr algn="l"/>
            <a:r>
              <a:rPr lang="en-US" sz="1800" b="0" i="0" u="none" strike="noStrike" baseline="0" dirty="0">
                <a:solidFill>
                  <a:srgbClr val="000000"/>
                </a:solidFill>
                <a:latin typeface="CMR9"/>
              </a:rPr>
              <a:t>     (b) GIS on the Web</a:t>
            </a:r>
          </a:p>
          <a:p>
            <a:pPr algn="l"/>
            <a:r>
              <a:rPr lang="en-US" sz="1800" b="0" i="0" u="none" strike="noStrike" baseline="0" dirty="0">
                <a:solidFill>
                  <a:srgbClr val="000000"/>
                </a:solidFill>
                <a:latin typeface="CMR9"/>
              </a:rPr>
              <a:t>         </a:t>
            </a:r>
            <a:r>
              <a:rPr lang="en-US" sz="1800" b="0" i="0" u="none" strike="noStrike" baseline="0" dirty="0" err="1">
                <a:solidFill>
                  <a:srgbClr val="000000"/>
                </a:solidFill>
                <a:latin typeface="CMR9"/>
              </a:rPr>
              <a:t>i</a:t>
            </a:r>
            <a:r>
              <a:rPr lang="en-US" sz="1800" b="0" i="0" u="none" strike="noStrike" baseline="0" dirty="0">
                <a:solidFill>
                  <a:srgbClr val="000000"/>
                </a:solidFill>
                <a:latin typeface="CMR9"/>
              </a:rPr>
              <a:t>. Open/free code solutions</a:t>
            </a:r>
          </a:p>
          <a:p>
            <a:pPr algn="l"/>
            <a:r>
              <a:rPr lang="en-US" sz="1800" b="0" i="0" u="none" strike="noStrike" baseline="0" dirty="0">
                <a:solidFill>
                  <a:srgbClr val="000000"/>
                </a:solidFill>
                <a:latin typeface="CMR9"/>
              </a:rPr>
              <a:t>               A. QGIS cloud</a:t>
            </a:r>
          </a:p>
          <a:p>
            <a:pPr algn="l"/>
            <a:r>
              <a:rPr lang="en-US" sz="1800" b="0" i="0" u="none" strike="noStrike" baseline="0" dirty="0">
                <a:solidFill>
                  <a:srgbClr val="000000"/>
                </a:solidFill>
                <a:latin typeface="CMR9"/>
              </a:rPr>
              <a:t>               B. ArcGIS Server</a:t>
            </a:r>
          </a:p>
          <a:p>
            <a:pPr algn="l"/>
            <a:r>
              <a:rPr lang="en-US" sz="1800" b="0" i="0" u="none" strike="noStrike" baseline="0" dirty="0">
                <a:solidFill>
                  <a:srgbClr val="000000"/>
                </a:solidFill>
                <a:latin typeface="CMR9"/>
              </a:rPr>
              <a:t>               C. </a:t>
            </a:r>
            <a:r>
              <a:rPr lang="en-US" sz="1800" b="0" i="0" u="none" strike="noStrike" baseline="0" dirty="0" err="1">
                <a:solidFill>
                  <a:srgbClr val="000000"/>
                </a:solidFill>
                <a:latin typeface="CMR9"/>
              </a:rPr>
              <a:t>Lizmap</a:t>
            </a:r>
            <a:endParaRPr lang="en-US" sz="1800" b="0" i="0" u="none" strike="noStrike" baseline="0" dirty="0">
              <a:solidFill>
                <a:srgbClr val="000000"/>
              </a:solidFill>
              <a:latin typeface="CMR9"/>
            </a:endParaRPr>
          </a:p>
          <a:p>
            <a:pPr algn="l"/>
            <a:r>
              <a:rPr lang="en-US" sz="1800" b="0" i="0" u="none" strike="noStrike" baseline="0" dirty="0">
                <a:solidFill>
                  <a:srgbClr val="000000"/>
                </a:solidFill>
                <a:latin typeface="CMR9"/>
              </a:rPr>
              <a:t>               D. </a:t>
            </a:r>
            <a:r>
              <a:rPr lang="en-US" sz="1800" b="0" i="0" u="none" strike="noStrike" baseline="0" dirty="0" err="1">
                <a:solidFill>
                  <a:srgbClr val="000000"/>
                </a:solidFill>
                <a:latin typeface="CMR9"/>
              </a:rPr>
              <a:t>Leaet</a:t>
            </a:r>
            <a:endParaRPr lang="en-US" sz="1800" b="0" i="0" u="none" strike="noStrike" baseline="0" dirty="0">
              <a:solidFill>
                <a:srgbClr val="000000"/>
              </a:solidFill>
              <a:latin typeface="CMR9"/>
            </a:endParaRPr>
          </a:p>
          <a:p>
            <a:pPr algn="l"/>
            <a:r>
              <a:rPr lang="en-US" sz="1800" b="0" i="0" u="none" strike="noStrike" baseline="0" dirty="0">
                <a:solidFill>
                  <a:srgbClr val="000000"/>
                </a:solidFill>
                <a:latin typeface="CMR9"/>
              </a:rPr>
              <a:t>               E. </a:t>
            </a:r>
            <a:r>
              <a:rPr lang="en-US" sz="1800" b="0" i="0" u="none" strike="noStrike" baseline="0" dirty="0" err="1">
                <a:solidFill>
                  <a:srgbClr val="000000"/>
                </a:solidFill>
                <a:latin typeface="CMR9"/>
              </a:rPr>
              <a:t>MapServer</a:t>
            </a:r>
            <a:endParaRPr lang="en-US" sz="1800" b="0" i="0" u="none" strike="noStrike" baseline="0" dirty="0">
              <a:solidFill>
                <a:srgbClr val="000000"/>
              </a:solidFill>
              <a:latin typeface="CMR9"/>
            </a:endParaRPr>
          </a:p>
          <a:p>
            <a:pPr algn="l"/>
            <a:r>
              <a:rPr lang="en-US" sz="1800" b="0" i="0" u="none" strike="noStrike" baseline="0" dirty="0">
                <a:solidFill>
                  <a:srgbClr val="000000"/>
                </a:solidFill>
                <a:latin typeface="CMR9"/>
              </a:rPr>
              <a:t>               F. </a:t>
            </a:r>
            <a:r>
              <a:rPr lang="en-US" sz="1800" b="0" i="0" u="none" strike="noStrike" baseline="0" dirty="0" err="1">
                <a:solidFill>
                  <a:srgbClr val="000000"/>
                </a:solidFill>
                <a:latin typeface="CMR9"/>
              </a:rPr>
              <a:t>Geomajas</a:t>
            </a:r>
            <a:endParaRPr lang="en-US" sz="1800" b="0" i="0" u="none" strike="noStrike" baseline="0" dirty="0">
              <a:solidFill>
                <a:srgbClr val="000000"/>
              </a:solidFill>
              <a:latin typeface="CMR9"/>
            </a:endParaRPr>
          </a:p>
          <a:p>
            <a:pPr algn="l"/>
            <a:r>
              <a:rPr lang="en-US" sz="1800" b="0" i="0" u="none" strike="noStrike" baseline="0" dirty="0">
                <a:solidFill>
                  <a:srgbClr val="000000"/>
                </a:solidFill>
                <a:latin typeface="CMR9"/>
              </a:rPr>
              <a:t>          ii. Commercial solutions</a:t>
            </a:r>
          </a:p>
          <a:p>
            <a:pPr algn="l"/>
            <a:r>
              <a:rPr lang="en-US" sz="1800" b="0" i="0" u="none" strike="noStrike" baseline="0" dirty="0">
                <a:solidFill>
                  <a:srgbClr val="000000"/>
                </a:solidFill>
                <a:latin typeface="CMR9"/>
              </a:rPr>
              <a:t>          iii. Design [</a:t>
            </a:r>
            <a:r>
              <a:rPr lang="en-US" sz="1800" b="0" i="0" u="none" strike="noStrike" baseline="0" dirty="0">
                <a:solidFill>
                  <a:srgbClr val="00FF00"/>
                </a:solidFill>
                <a:latin typeface="CMR9"/>
              </a:rPr>
              <a:t>5</a:t>
            </a:r>
            <a:r>
              <a:rPr lang="en-US" sz="1800" b="0" i="0" u="none" strike="noStrike" baseline="0" dirty="0">
                <a:solidFill>
                  <a:srgbClr val="000000"/>
                </a:solidFill>
                <a:latin typeface="CMR9"/>
              </a:rPr>
              <a:t>{</a:t>
            </a:r>
            <a:r>
              <a:rPr lang="en-US" sz="1800" b="0" i="0" u="none" strike="noStrike" baseline="0" dirty="0">
                <a:solidFill>
                  <a:srgbClr val="00FF00"/>
                </a:solidFill>
                <a:latin typeface="CMR9"/>
              </a:rPr>
              <a:t>14</a:t>
            </a:r>
            <a:r>
              <a:rPr lang="en-US" sz="1800" b="0" i="0" u="none" strike="noStrike" baseline="0" dirty="0">
                <a:solidFill>
                  <a:srgbClr val="000000"/>
                </a:solidFill>
                <a:latin typeface="CMR9"/>
              </a:rPr>
              <a:t>]</a:t>
            </a:r>
          </a:p>
          <a:p>
            <a:pPr algn="l"/>
            <a:r>
              <a:rPr lang="en-US" sz="1800" b="0" i="0" u="none" strike="noStrike" baseline="0" dirty="0">
                <a:solidFill>
                  <a:srgbClr val="000000"/>
                </a:solidFill>
                <a:latin typeface="CMR9"/>
              </a:rPr>
              <a:t>          iv. Build</a:t>
            </a:r>
          </a:p>
          <a:p>
            <a:pPr algn="l"/>
            <a:r>
              <a:rPr lang="en-US" sz="1800" b="0" i="0" u="none" strike="noStrike" baseline="0" dirty="0">
                <a:solidFill>
                  <a:srgbClr val="000000"/>
                </a:solidFill>
                <a:latin typeface="CMR9"/>
              </a:rPr>
              <a:t>               A. Hosting</a:t>
            </a:r>
          </a:p>
          <a:p>
            <a:pPr algn="l"/>
            <a:r>
              <a:rPr lang="en-US" sz="1800" b="0" i="0" u="none" strike="noStrike" baseline="0" dirty="0">
                <a:solidFill>
                  <a:srgbClr val="000000"/>
                </a:solidFill>
                <a:latin typeface="CMR9"/>
              </a:rPr>
              <a:t>               B. Front end: </a:t>
            </a:r>
            <a:r>
              <a:rPr lang="en-US" sz="1800" b="0" i="0" u="none" strike="noStrike" baseline="0" dirty="0" err="1">
                <a:solidFill>
                  <a:srgbClr val="000000"/>
                </a:solidFill>
                <a:latin typeface="CMR9"/>
              </a:rPr>
              <a:t>Leaet</a:t>
            </a:r>
            <a:r>
              <a:rPr lang="en-US" sz="1800" b="0" i="0" u="none" strike="noStrike" baseline="0" dirty="0">
                <a:solidFill>
                  <a:srgbClr val="000000"/>
                </a:solidFill>
                <a:latin typeface="CMR9"/>
              </a:rPr>
              <a:t>, </a:t>
            </a:r>
            <a:r>
              <a:rPr lang="en-US" sz="1800" b="0" i="0" u="none" strike="noStrike" baseline="0" dirty="0" err="1">
                <a:solidFill>
                  <a:srgbClr val="000000"/>
                </a:solidFill>
                <a:latin typeface="CMR9"/>
              </a:rPr>
              <a:t>openlayers</a:t>
            </a:r>
            <a:r>
              <a:rPr lang="en-US" sz="1800" b="0" i="0" u="none" strike="noStrike" baseline="0" dirty="0">
                <a:solidFill>
                  <a:srgbClr val="000000"/>
                </a:solidFill>
                <a:latin typeface="CMR9"/>
              </a:rPr>
              <a:t>, HTML</a:t>
            </a:r>
            <a:endParaRPr lang="en-US" sz="1800" b="0" i="0" u="none" strike="noStrike" baseline="0" dirty="0">
              <a:solidFill>
                <a:srgbClr val="000000"/>
              </a:solidFill>
              <a:latin typeface="CMR10"/>
            </a:endParaRPr>
          </a:p>
          <a:p>
            <a:pPr algn="l"/>
            <a:r>
              <a:rPr lang="en-US" sz="1800" b="0" i="0" u="none" strike="noStrike" baseline="0" dirty="0">
                <a:solidFill>
                  <a:srgbClr val="000000"/>
                </a:solidFill>
                <a:latin typeface="CMR9"/>
              </a:rPr>
              <a:t>               C. Backend: Python (</a:t>
            </a:r>
            <a:r>
              <a:rPr lang="en-US" sz="1800" b="0" i="0" u="none" strike="noStrike" baseline="0" dirty="0" err="1">
                <a:solidFill>
                  <a:srgbClr val="000000"/>
                </a:solidFill>
                <a:latin typeface="CMR9"/>
              </a:rPr>
              <a:t>shpaely</a:t>
            </a:r>
            <a:r>
              <a:rPr lang="en-US" sz="1800" b="0" i="0" u="none" strike="noStrike" baseline="0" dirty="0">
                <a:solidFill>
                  <a:srgbClr val="000000"/>
                </a:solidFill>
                <a:latin typeface="CMR9"/>
              </a:rPr>
              <a:t>, </a:t>
            </a:r>
            <a:r>
              <a:rPr lang="en-US" sz="1800" b="0" i="0" u="none" strike="noStrike" baseline="0" dirty="0" err="1">
                <a:solidFill>
                  <a:srgbClr val="000000"/>
                </a:solidFill>
                <a:latin typeface="CMR9"/>
              </a:rPr>
              <a:t>geopandas</a:t>
            </a:r>
            <a:r>
              <a:rPr lang="en-US" sz="1800" b="0" i="0" u="none" strike="noStrike" baseline="0" dirty="0">
                <a:solidFill>
                  <a:srgbClr val="000000"/>
                </a:solidFill>
                <a:latin typeface="CMR9"/>
              </a:rPr>
              <a:t>, </a:t>
            </a:r>
            <a:r>
              <a:rPr lang="en-US" sz="1800" b="0" i="0" u="none" strike="noStrike" baseline="0" dirty="0" err="1">
                <a:solidFill>
                  <a:srgbClr val="000000"/>
                </a:solidFill>
                <a:latin typeface="CMR9"/>
              </a:rPr>
              <a:t>gdal</a:t>
            </a:r>
            <a:r>
              <a:rPr lang="en-US" sz="1800" b="0" i="0" u="none" strike="noStrike" baseline="0" dirty="0">
                <a:solidFill>
                  <a:srgbClr val="000000"/>
                </a:solidFill>
                <a:latin typeface="CMR9"/>
              </a:rPr>
              <a:t>, </a:t>
            </a:r>
            <a:r>
              <a:rPr lang="en-US" sz="1800" b="0" i="0" u="none" strike="noStrike" baseline="0" dirty="0" err="1">
                <a:solidFill>
                  <a:srgbClr val="000000"/>
                </a:solidFill>
                <a:latin typeface="CMR9"/>
              </a:rPr>
              <a:t>pyproj</a:t>
            </a:r>
            <a:r>
              <a:rPr lang="en-US" sz="1800" b="0" i="0" u="none" strike="noStrike" baseline="0" dirty="0">
                <a:solidFill>
                  <a:srgbClr val="000000"/>
                </a:solidFill>
                <a:latin typeface="CMR9"/>
              </a:rPr>
              <a:t>), </a:t>
            </a:r>
            <a:r>
              <a:rPr lang="en-US" sz="1800" b="0" i="0" u="none" strike="noStrike" baseline="0" dirty="0" err="1">
                <a:solidFill>
                  <a:srgbClr val="000000"/>
                </a:solidFill>
                <a:latin typeface="CMR9"/>
              </a:rPr>
              <a:t>geodjango</a:t>
            </a:r>
            <a:r>
              <a:rPr lang="en-US" sz="1800" b="0" i="0" u="none" strike="noStrike" baseline="0" dirty="0">
                <a:solidFill>
                  <a:srgbClr val="000000"/>
                </a:solidFill>
                <a:latin typeface="CMR9"/>
              </a:rPr>
              <a:t>, </a:t>
            </a:r>
            <a:r>
              <a:rPr lang="en-US" sz="1800" b="0" i="0" u="none" strike="noStrike" baseline="0" dirty="0" err="1">
                <a:solidFill>
                  <a:srgbClr val="000000"/>
                </a:solidFill>
                <a:latin typeface="CMR9"/>
              </a:rPr>
              <a:t>geoserver</a:t>
            </a:r>
            <a:endParaRPr lang="en-US" sz="1800" b="0" i="0" u="none" strike="noStrike" baseline="0" dirty="0">
              <a:solidFill>
                <a:srgbClr val="000000"/>
              </a:solidFill>
              <a:latin typeface="CMR9"/>
            </a:endParaRPr>
          </a:p>
          <a:p>
            <a:pPr algn="l"/>
            <a:r>
              <a:rPr lang="en-US" sz="1800" b="0" i="0" u="none" strike="noStrike" baseline="0" dirty="0">
                <a:solidFill>
                  <a:srgbClr val="000000"/>
                </a:solidFill>
                <a:latin typeface="CMR9"/>
              </a:rPr>
              <a:t>               D. Database: </a:t>
            </a:r>
            <a:r>
              <a:rPr lang="en-US" sz="1800" b="0" i="0" u="none" strike="noStrike" baseline="0" dirty="0" err="1">
                <a:solidFill>
                  <a:srgbClr val="000000"/>
                </a:solidFill>
                <a:latin typeface="CMR9"/>
              </a:rPr>
              <a:t>PostGIS</a:t>
            </a:r>
            <a:r>
              <a:rPr lang="en-US" sz="1800" b="0" i="0" u="none" strike="noStrike" baseline="0" dirty="0">
                <a:solidFill>
                  <a:srgbClr val="000000"/>
                </a:solidFill>
                <a:latin typeface="CMR9"/>
              </a:rPr>
              <a:t>, PostgreSQL</a:t>
            </a:r>
          </a:p>
          <a:p>
            <a:pPr algn="l"/>
            <a:r>
              <a:rPr lang="en-US" sz="1800" b="0" i="0" u="none" strike="noStrike" baseline="0" dirty="0">
                <a:solidFill>
                  <a:srgbClr val="000000"/>
                </a:solidFill>
                <a:latin typeface="CMR9"/>
              </a:rPr>
              <a:t>               E. Data prep: QGIS, ArcMap</a:t>
            </a:r>
          </a:p>
          <a:p>
            <a:pPr algn="l"/>
            <a:r>
              <a:rPr lang="en-US" sz="1800" b="0" i="0" u="none" strike="noStrike" baseline="0" dirty="0">
                <a:solidFill>
                  <a:srgbClr val="000000"/>
                </a:solidFill>
                <a:latin typeface="CMR9"/>
              </a:rPr>
              <a:t>     (c) Fundamental concepts</a:t>
            </a:r>
          </a:p>
          <a:p>
            <a:pPr algn="l"/>
            <a:r>
              <a:rPr lang="en-US" sz="1800" b="0" i="0" u="none" strike="noStrike" baseline="0" dirty="0">
                <a:solidFill>
                  <a:srgbClr val="000000"/>
                </a:solidFill>
                <a:latin typeface="CMR9"/>
              </a:rPr>
              <a:t>          </a:t>
            </a:r>
            <a:r>
              <a:rPr lang="en-US" sz="1800" b="0" i="0" u="none" strike="noStrike" baseline="0" dirty="0" err="1">
                <a:solidFill>
                  <a:srgbClr val="000000"/>
                </a:solidFill>
                <a:latin typeface="CMR9"/>
              </a:rPr>
              <a:t>i</a:t>
            </a:r>
            <a:r>
              <a:rPr lang="en-US" sz="1800" b="0" i="0" u="none" strike="noStrike" baseline="0" dirty="0">
                <a:solidFill>
                  <a:srgbClr val="000000"/>
                </a:solidFill>
                <a:latin typeface="CMR9"/>
              </a:rPr>
              <a:t>. Map algebra</a:t>
            </a:r>
          </a:p>
          <a:p>
            <a:pPr algn="l"/>
            <a:r>
              <a:rPr lang="en-US" sz="1800" b="0" i="0" u="none" strike="noStrike" baseline="0" dirty="0">
                <a:solidFill>
                  <a:srgbClr val="000000"/>
                </a:solidFill>
                <a:latin typeface="CMR9"/>
              </a:rPr>
              <a:t>          ii. Map t</a:t>
            </a:r>
          </a:p>
          <a:p>
            <a:pPr algn="l"/>
            <a:r>
              <a:rPr lang="nn-NO" sz="1800" b="0" i="0" u="none" strike="noStrike" baseline="0" dirty="0">
                <a:solidFill>
                  <a:srgbClr val="000000"/>
                </a:solidFill>
                <a:latin typeface="CMR9"/>
              </a:rPr>
              <a:t>          iii. Geotagging data [</a:t>
            </a:r>
            <a:r>
              <a:rPr lang="nn-NO" sz="1800" b="0" i="0" u="none" strike="noStrike" baseline="0" dirty="0">
                <a:solidFill>
                  <a:srgbClr val="00FF00"/>
                </a:solidFill>
                <a:latin typeface="CMR9"/>
              </a:rPr>
              <a:t>15</a:t>
            </a:r>
            <a:r>
              <a:rPr lang="nn-NO" sz="1800" b="0" i="0" u="none" strike="noStrike" baseline="0" dirty="0">
                <a:solidFill>
                  <a:srgbClr val="000000"/>
                </a:solidFill>
                <a:latin typeface="CMR9"/>
              </a:rPr>
              <a:t>, </a:t>
            </a:r>
            <a:r>
              <a:rPr lang="nn-NO" sz="1800" b="0" i="0" u="none" strike="noStrike" baseline="0" dirty="0">
                <a:solidFill>
                  <a:srgbClr val="00FF00"/>
                </a:solidFill>
                <a:latin typeface="CMR9"/>
              </a:rPr>
              <a:t>16</a:t>
            </a:r>
            <a:r>
              <a:rPr lang="nn-NO" sz="1800" b="0" i="0" u="none" strike="noStrike" baseline="0" dirty="0">
                <a:solidFill>
                  <a:srgbClr val="000000"/>
                </a:solidFill>
                <a:latin typeface="CMR9"/>
              </a:rPr>
              <a:t>]</a:t>
            </a:r>
          </a:p>
          <a:p>
            <a:pPr algn="l"/>
            <a:r>
              <a:rPr lang="en-US" sz="1800" b="0" i="0" u="none" strike="noStrike" baseline="0" dirty="0">
                <a:solidFill>
                  <a:srgbClr val="000000"/>
                </a:solidFill>
                <a:latin typeface="CMR9"/>
              </a:rPr>
              <a:t>          iv. Application of gazetteers [</a:t>
            </a:r>
            <a:r>
              <a:rPr lang="en-US" sz="1800" b="0" i="0" u="none" strike="noStrike" baseline="0" dirty="0">
                <a:solidFill>
                  <a:srgbClr val="00FF00"/>
                </a:solidFill>
                <a:latin typeface="CMR9"/>
              </a:rPr>
              <a:t>17</a:t>
            </a:r>
            <a:r>
              <a:rPr lang="en-US" sz="1800" b="0" i="0" u="none" strike="noStrike" baseline="0" dirty="0">
                <a:solidFill>
                  <a:srgbClr val="000000"/>
                </a:solidFill>
                <a:latin typeface="CMR9"/>
              </a:rPr>
              <a:t>{</a:t>
            </a:r>
            <a:r>
              <a:rPr lang="en-US" sz="1800" b="0" i="0" u="none" strike="noStrike" baseline="0" dirty="0">
                <a:solidFill>
                  <a:srgbClr val="00FF00"/>
                </a:solidFill>
                <a:latin typeface="CMR9"/>
              </a:rPr>
              <a:t>20</a:t>
            </a:r>
            <a:r>
              <a:rPr lang="en-US" sz="1800" b="0" i="0" u="none" strike="noStrike" baseline="0" dirty="0">
                <a:solidFill>
                  <a:srgbClr val="000000"/>
                </a:solidFill>
                <a:latin typeface="CMR9"/>
              </a:rPr>
              <a:t>]</a:t>
            </a:r>
          </a:p>
          <a:p>
            <a:pPr algn="l"/>
            <a:r>
              <a:rPr lang="en-US" sz="1800" b="0" i="0" u="none" strike="noStrike" baseline="0" dirty="0">
                <a:solidFill>
                  <a:srgbClr val="000000"/>
                </a:solidFill>
                <a:latin typeface="CMR9"/>
              </a:rPr>
              <a:t>          v. Internalization and localization</a:t>
            </a:r>
          </a:p>
          <a:p>
            <a:pPr algn="l"/>
            <a:r>
              <a:rPr lang="en-US" sz="1800" b="0" i="0" u="none" strike="noStrike" baseline="0" dirty="0">
                <a:solidFill>
                  <a:srgbClr val="000000"/>
                </a:solidFill>
                <a:latin typeface="CMR9"/>
              </a:rPr>
              <a:t>     (d) Summary</a:t>
            </a:r>
          </a:p>
          <a:p>
            <a:pPr algn="l"/>
            <a:r>
              <a:rPr lang="en-US" sz="1800" b="0" i="0" u="none" strike="noStrike" baseline="0" dirty="0">
                <a:solidFill>
                  <a:srgbClr val="000000"/>
                </a:solidFill>
                <a:latin typeface="CMR9"/>
              </a:rPr>
              <a:t>3. Study area</a:t>
            </a:r>
          </a:p>
          <a:p>
            <a:pPr algn="l"/>
            <a:r>
              <a:rPr lang="en-US" sz="1800" b="0" i="0" u="none" strike="noStrike" baseline="0" dirty="0">
                <a:solidFill>
                  <a:srgbClr val="000000"/>
                </a:solidFill>
                <a:latin typeface="CMR9"/>
              </a:rPr>
              <a:t>     (a) Portugal</a:t>
            </a:r>
          </a:p>
          <a:p>
            <a:pPr algn="l"/>
            <a:r>
              <a:rPr lang="en-US" sz="1800" b="0" i="0" u="none" strike="noStrike" baseline="0" dirty="0">
                <a:solidFill>
                  <a:srgbClr val="000000"/>
                </a:solidFill>
                <a:latin typeface="CMR9"/>
              </a:rPr>
              <a:t>          </a:t>
            </a:r>
            <a:r>
              <a:rPr lang="en-US" sz="1800" b="0" i="0" u="none" strike="noStrike" baseline="0" dirty="0" err="1">
                <a:solidFill>
                  <a:srgbClr val="000000"/>
                </a:solidFill>
                <a:latin typeface="CMR9"/>
              </a:rPr>
              <a:t>i</a:t>
            </a:r>
            <a:r>
              <a:rPr lang="en-US" sz="1800" b="0" i="0" u="none" strike="noStrike" baseline="0" dirty="0">
                <a:solidFill>
                  <a:srgbClr val="000000"/>
                </a:solidFill>
                <a:latin typeface="CMR9"/>
              </a:rPr>
              <a:t>. Demographics</a:t>
            </a:r>
          </a:p>
          <a:p>
            <a:pPr algn="l"/>
            <a:r>
              <a:rPr lang="en-US" sz="1800" b="0" i="0" u="none" strike="noStrike" baseline="0" dirty="0">
                <a:solidFill>
                  <a:srgbClr val="000000"/>
                </a:solidFill>
                <a:latin typeface="CMR9"/>
              </a:rPr>
              <a:t>          ii. Habitual news sources</a:t>
            </a:r>
          </a:p>
          <a:p>
            <a:pPr algn="l"/>
            <a:r>
              <a:rPr lang="en-US" sz="1800" b="0" i="0" u="none" strike="noStrike" baseline="0" dirty="0">
                <a:solidFill>
                  <a:srgbClr val="000000"/>
                </a:solidFill>
                <a:latin typeface="CMR9"/>
              </a:rPr>
              <a:t>               A. Facebook</a:t>
            </a:r>
          </a:p>
          <a:p>
            <a:pPr algn="l"/>
            <a:r>
              <a:rPr lang="en-US" sz="1800" b="0" i="0" u="none" strike="noStrike" baseline="0" dirty="0">
                <a:solidFill>
                  <a:srgbClr val="000000"/>
                </a:solidFill>
                <a:latin typeface="CMR9"/>
              </a:rPr>
              <a:t>               B. Newspapers</a:t>
            </a:r>
          </a:p>
          <a:p>
            <a:pPr algn="l"/>
            <a:r>
              <a:rPr lang="en-US" sz="1800" b="0" i="0" u="none" strike="noStrike" baseline="0" dirty="0">
                <a:solidFill>
                  <a:srgbClr val="000000"/>
                </a:solidFill>
                <a:latin typeface="CMR9"/>
              </a:rPr>
              <a:t>               C. Television</a:t>
            </a:r>
          </a:p>
          <a:p>
            <a:pPr algn="l"/>
            <a:r>
              <a:rPr lang="en-US" sz="1800" b="0" i="0" u="none" strike="noStrike" baseline="0" dirty="0">
                <a:solidFill>
                  <a:srgbClr val="000000"/>
                </a:solidFill>
                <a:latin typeface="CMR9"/>
              </a:rPr>
              <a:t>          iii. public participation platforms</a:t>
            </a:r>
          </a:p>
          <a:p>
            <a:pPr algn="l"/>
            <a:r>
              <a:rPr lang="en-US" sz="1800" b="0" i="0" u="none" strike="noStrike" baseline="0" dirty="0">
                <a:solidFill>
                  <a:srgbClr val="000000"/>
                </a:solidFill>
                <a:latin typeface="CMR9"/>
              </a:rPr>
              <a:t>               A. OLX</a:t>
            </a:r>
          </a:p>
          <a:p>
            <a:pPr algn="l"/>
            <a:r>
              <a:rPr lang="en-US" sz="1800" b="0" i="0" u="none" strike="noStrike" baseline="0" dirty="0">
                <a:solidFill>
                  <a:srgbClr val="000000"/>
                </a:solidFill>
                <a:latin typeface="CMR9"/>
              </a:rPr>
              <a:t>               B. Na </a:t>
            </a:r>
            <a:r>
              <a:rPr lang="en-US" sz="1800" b="0" i="0" u="none" strike="noStrike" baseline="0" dirty="0" err="1">
                <a:solidFill>
                  <a:srgbClr val="000000"/>
                </a:solidFill>
                <a:latin typeface="CMR9"/>
              </a:rPr>
              <a:t>Minha</a:t>
            </a:r>
            <a:r>
              <a:rPr lang="en-US" sz="1800" b="0" i="0" u="none" strike="noStrike" baseline="0" dirty="0">
                <a:solidFill>
                  <a:srgbClr val="000000"/>
                </a:solidFill>
                <a:latin typeface="CMR9"/>
              </a:rPr>
              <a:t> </a:t>
            </a:r>
            <a:r>
              <a:rPr lang="en-US" sz="1800" b="0" i="0" u="none" strike="noStrike" baseline="0" dirty="0" err="1">
                <a:solidFill>
                  <a:srgbClr val="000000"/>
                </a:solidFill>
                <a:latin typeface="CMR9"/>
              </a:rPr>
              <a:t>Rua</a:t>
            </a:r>
            <a:endParaRPr lang="en-US" sz="1800" b="0" i="0" u="none" strike="noStrike" baseline="0" dirty="0">
              <a:solidFill>
                <a:srgbClr val="000000"/>
              </a:solidFill>
              <a:latin typeface="CMR9"/>
            </a:endParaRPr>
          </a:p>
          <a:p>
            <a:pPr algn="l"/>
            <a:r>
              <a:rPr lang="en-US" sz="1800" b="0" i="0" u="none" strike="noStrike" baseline="0" dirty="0">
                <a:solidFill>
                  <a:srgbClr val="000000"/>
                </a:solidFill>
                <a:latin typeface="CMR9"/>
              </a:rPr>
              <a:t>4. Methodology</a:t>
            </a:r>
          </a:p>
          <a:p>
            <a:pPr algn="l"/>
            <a:r>
              <a:rPr lang="en-US" sz="1800" b="0" i="0" u="none" strike="noStrike" baseline="0" dirty="0">
                <a:solidFill>
                  <a:srgbClr val="000000"/>
                </a:solidFill>
                <a:latin typeface="CMR9"/>
              </a:rPr>
              <a:t>     (a) Data</a:t>
            </a:r>
          </a:p>
          <a:p>
            <a:pPr algn="l"/>
            <a:r>
              <a:rPr lang="en-US" sz="1800" b="0" i="0" u="none" strike="noStrike" baseline="0" dirty="0">
                <a:solidFill>
                  <a:srgbClr val="000000"/>
                </a:solidFill>
                <a:latin typeface="CMR9"/>
              </a:rPr>
              <a:t>          </a:t>
            </a:r>
            <a:r>
              <a:rPr lang="en-US" sz="1800" b="0" i="0" u="none" strike="noStrike" baseline="0" dirty="0" err="1">
                <a:solidFill>
                  <a:srgbClr val="000000"/>
                </a:solidFill>
                <a:latin typeface="CMR9"/>
              </a:rPr>
              <a:t>i</a:t>
            </a:r>
            <a:r>
              <a:rPr lang="en-US" sz="1800" b="0" i="0" u="none" strike="noStrike" baseline="0" dirty="0">
                <a:solidFill>
                  <a:srgbClr val="000000"/>
                </a:solidFill>
                <a:latin typeface="CMR9"/>
              </a:rPr>
              <a:t>. Sources</a:t>
            </a:r>
          </a:p>
          <a:p>
            <a:pPr algn="l"/>
            <a:r>
              <a:rPr lang="en-US" sz="1800" b="0" i="0" u="none" strike="noStrike" baseline="0" dirty="0">
                <a:solidFill>
                  <a:srgbClr val="000000"/>
                </a:solidFill>
                <a:latin typeface="CMR9"/>
              </a:rPr>
              <a:t>          ii. Categorization of data</a:t>
            </a:r>
          </a:p>
          <a:p>
            <a:pPr algn="l"/>
            <a:r>
              <a:rPr lang="en-US" sz="1800" b="0" i="0" u="none" strike="noStrike" baseline="0" dirty="0">
                <a:solidFill>
                  <a:srgbClr val="000000"/>
                </a:solidFill>
                <a:latin typeface="CMR9"/>
              </a:rPr>
              <a:t>          iii. Preprocessing</a:t>
            </a:r>
          </a:p>
          <a:p>
            <a:pPr algn="l"/>
            <a:r>
              <a:rPr lang="en-US" sz="1800" b="0" i="0" u="none" strike="noStrike" baseline="0" dirty="0">
                <a:solidFill>
                  <a:srgbClr val="000000"/>
                </a:solidFill>
                <a:latin typeface="CMR9"/>
              </a:rPr>
              <a:t>      (b) Methods</a:t>
            </a:r>
          </a:p>
          <a:p>
            <a:pPr algn="l"/>
            <a:r>
              <a:rPr lang="en-US" sz="1800" b="0" i="0" u="none" strike="noStrike" baseline="0" dirty="0">
                <a:solidFill>
                  <a:srgbClr val="000000"/>
                </a:solidFill>
                <a:latin typeface="CMR9"/>
              </a:rPr>
              <a:t>          </a:t>
            </a:r>
            <a:r>
              <a:rPr lang="en-US" sz="1800" b="0" i="0" u="none" strike="noStrike" baseline="0" dirty="0" err="1">
                <a:solidFill>
                  <a:srgbClr val="000000"/>
                </a:solidFill>
                <a:latin typeface="CMR9"/>
              </a:rPr>
              <a:t>i</a:t>
            </a:r>
            <a:r>
              <a:rPr lang="en-US" sz="1800" b="0" i="0" u="none" strike="noStrike" baseline="0" dirty="0">
                <a:solidFill>
                  <a:srgbClr val="000000"/>
                </a:solidFill>
                <a:latin typeface="CMR9"/>
              </a:rPr>
              <a:t>. Data model</a:t>
            </a:r>
          </a:p>
          <a:p>
            <a:pPr algn="l"/>
            <a:r>
              <a:rPr lang="en-US" sz="1800" b="0" i="0" u="none" strike="noStrike" baseline="0" dirty="0">
                <a:solidFill>
                  <a:srgbClr val="000000"/>
                </a:solidFill>
                <a:latin typeface="CMR9"/>
              </a:rPr>
              <a:t>          ii. </a:t>
            </a:r>
            <a:r>
              <a:rPr lang="en-US" sz="1800" b="0" i="0" u="none" strike="noStrike" baseline="0" dirty="0" err="1">
                <a:solidFill>
                  <a:srgbClr val="000000"/>
                </a:solidFill>
                <a:latin typeface="CMR9"/>
              </a:rPr>
              <a:t>WebGIS</a:t>
            </a:r>
            <a:r>
              <a:rPr lang="en-US" sz="1800" b="0" i="0" u="none" strike="noStrike" baseline="0" dirty="0">
                <a:solidFill>
                  <a:srgbClr val="000000"/>
                </a:solidFill>
                <a:latin typeface="CMR9"/>
              </a:rPr>
              <a:t> architecture</a:t>
            </a:r>
          </a:p>
          <a:p>
            <a:pPr algn="l"/>
            <a:r>
              <a:rPr lang="en-US" sz="1800" b="0" i="0" u="none" strike="noStrike" baseline="0" dirty="0">
                <a:solidFill>
                  <a:srgbClr val="000000"/>
                </a:solidFill>
                <a:latin typeface="CMR9"/>
              </a:rPr>
              <a:t>          iii. </a:t>
            </a:r>
            <a:r>
              <a:rPr lang="en-US" sz="1800" b="0" i="0" u="none" strike="noStrike" baseline="0" dirty="0" err="1">
                <a:solidFill>
                  <a:srgbClr val="000000"/>
                </a:solidFill>
                <a:latin typeface="CMR9"/>
              </a:rPr>
              <a:t>WebGIS</a:t>
            </a:r>
            <a:r>
              <a:rPr lang="en-US" sz="1800" b="0" i="0" u="none" strike="noStrike" baseline="0" dirty="0">
                <a:solidFill>
                  <a:srgbClr val="000000"/>
                </a:solidFill>
                <a:latin typeface="CMR9"/>
              </a:rPr>
              <a:t> application</a:t>
            </a:r>
          </a:p>
          <a:p>
            <a:pPr algn="l"/>
            <a:r>
              <a:rPr lang="en-US" sz="1800" b="0" i="0" u="none" strike="noStrike" baseline="0" dirty="0">
                <a:solidFill>
                  <a:srgbClr val="000000"/>
                </a:solidFill>
                <a:latin typeface="CMR9"/>
              </a:rPr>
              <a:t>5. Results</a:t>
            </a:r>
          </a:p>
          <a:p>
            <a:pPr algn="l"/>
            <a:r>
              <a:rPr lang="en-US" sz="1800" b="0" i="0" u="none" strike="noStrike" baseline="0" dirty="0">
                <a:solidFill>
                  <a:srgbClr val="000000"/>
                </a:solidFill>
                <a:latin typeface="CMR9"/>
              </a:rPr>
              <a:t>     (a) Resulting tools</a:t>
            </a:r>
          </a:p>
          <a:p>
            <a:pPr algn="l"/>
            <a:r>
              <a:rPr lang="en-US" sz="1800" b="0" i="0" u="none" strike="noStrike" baseline="0" dirty="0">
                <a:solidFill>
                  <a:srgbClr val="000000"/>
                </a:solidFill>
                <a:latin typeface="CMR9"/>
              </a:rPr>
              <a:t>     (b) Spatial distribution of news in study area</a:t>
            </a:r>
          </a:p>
          <a:p>
            <a:pPr algn="l"/>
            <a:r>
              <a:rPr lang="en-US" sz="1800" b="0" i="0" u="none" strike="noStrike" baseline="0" dirty="0">
                <a:solidFill>
                  <a:srgbClr val="000000"/>
                </a:solidFill>
                <a:latin typeface="CMR9"/>
              </a:rPr>
              <a:t>     (c) Comparison to traditional methods/automatic extraction</a:t>
            </a:r>
          </a:p>
          <a:p>
            <a:pPr algn="l"/>
            <a:r>
              <a:rPr lang="en-US" sz="1800" b="0" i="0" u="none" strike="noStrike" baseline="0" dirty="0">
                <a:solidFill>
                  <a:srgbClr val="000000"/>
                </a:solidFill>
                <a:latin typeface="CMR9"/>
              </a:rPr>
              <a:t>6. Conclusion</a:t>
            </a:r>
          </a:p>
          <a:p>
            <a:pPr algn="l"/>
            <a:r>
              <a:rPr lang="en-US" sz="1800" b="0" i="0" u="none" strike="noStrike" baseline="0" dirty="0">
                <a:solidFill>
                  <a:srgbClr val="000000"/>
                </a:solidFill>
                <a:latin typeface="CMR9"/>
              </a:rPr>
              <a:t>     (a) Challenges/shortcomings</a:t>
            </a:r>
          </a:p>
          <a:p>
            <a:pPr algn="l"/>
            <a:r>
              <a:rPr lang="en-US" sz="1800" b="0" i="0" u="none" strike="noStrike" baseline="0" dirty="0">
                <a:solidFill>
                  <a:srgbClr val="000000"/>
                </a:solidFill>
                <a:latin typeface="CMR9"/>
              </a:rPr>
              <a:t>     (b) Future development</a:t>
            </a:r>
          </a:p>
          <a:p>
            <a:pPr algn="l"/>
            <a:r>
              <a:rPr lang="en-US" sz="1800" b="0" i="0" u="none" strike="noStrike" baseline="0" dirty="0">
                <a:solidFill>
                  <a:srgbClr val="000000"/>
                </a:solidFill>
                <a:latin typeface="CMR9"/>
              </a:rPr>
              <a:t>     (c) Summary</a:t>
            </a:r>
            <a:endParaRPr lang="en-US" dirty="0"/>
          </a:p>
        </p:txBody>
      </p:sp>
      <p:sp>
        <p:nvSpPr>
          <p:cNvPr id="4" name="Title 3"/>
          <p:cNvSpPr>
            <a:spLocks noGrp="1"/>
          </p:cNvSpPr>
          <p:nvPr>
            <p:ph type="ctrTitle"/>
          </p:nvPr>
        </p:nvSpPr>
        <p:spPr>
          <a:xfrm>
            <a:off x="827584" y="1"/>
            <a:ext cx="8316416" cy="908720"/>
          </a:xfrm>
        </p:spPr>
        <p:txBody>
          <a:bodyPr>
            <a:normAutofit/>
          </a:bodyPr>
          <a:lstStyle/>
          <a:p>
            <a:pPr algn="l"/>
            <a:r>
              <a:rPr lang="en-US" dirty="0">
                <a:solidFill>
                  <a:srgbClr val="5C676D"/>
                </a:solidFill>
              </a:rPr>
              <a:t>Organization</a:t>
            </a:r>
            <a:endParaRPr lang="en-US" dirty="0">
              <a:solidFill>
                <a:srgbClr val="9BBB59"/>
              </a:solidFill>
            </a:endParaRPr>
          </a:p>
        </p:txBody>
      </p:sp>
    </p:spTree>
    <p:extLst>
      <p:ext uri="{BB962C8B-B14F-4D97-AF65-F5344CB8AC3E}">
        <p14:creationId xmlns:p14="http://schemas.microsoft.com/office/powerpoint/2010/main" val="3242633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67544" y="908720"/>
            <a:ext cx="8676456" cy="5544615"/>
          </a:xfrm>
        </p:spPr>
        <p:txBody>
          <a:bodyPr>
            <a:noAutofit/>
          </a:bodyPr>
          <a:lstStyle/>
          <a:p>
            <a:pPr algn="l"/>
            <a:r>
              <a:rPr lang="en-US" sz="825" b="0" i="0" u="none" strike="noStrike" baseline="0" noProof="1">
                <a:latin typeface="CMR9"/>
              </a:rPr>
              <a:t>[1] Tiago H Moreira De Oliveira and Marco Painho. Open Geospatial Data Contribution Towards Sentiment Analysis Within the Human Dimension of Smart Cities. In A Mobasheri, editor, </a:t>
            </a:r>
            <a:r>
              <a:rPr lang="en-US" sz="825" b="0" i="0" u="none" strike="noStrike" baseline="0" noProof="1">
                <a:latin typeface="CMTI9"/>
              </a:rPr>
              <a:t>Open Source Geospatial Science for Urban Sudies.</a:t>
            </a:r>
            <a:r>
              <a:rPr lang="en-US" sz="825" b="0" i="0" u="none" strike="noStrike" baseline="0" noProof="1">
                <a:latin typeface="CMR9"/>
              </a:rPr>
              <a:t>, pages 75{95. Springer International Publishing, 2021.</a:t>
            </a:r>
          </a:p>
          <a:p>
            <a:pPr algn="l"/>
            <a:r>
              <a:rPr lang="en-US" sz="825" b="0" i="0" u="none" strike="noStrike" baseline="0" noProof="1">
                <a:latin typeface="CMR9"/>
              </a:rPr>
              <a:t>[2] Prof Stephane Roche. UrbComp2012 Paper10.pdf. 2012.</a:t>
            </a:r>
          </a:p>
          <a:p>
            <a:pPr algn="l"/>
            <a:r>
              <a:rPr lang="en-US" sz="825" b="0" i="0" u="none" strike="noStrike" baseline="0" noProof="1">
                <a:latin typeface="CMR9"/>
              </a:rPr>
              <a:t>[3] PUBLICO, 2020.</a:t>
            </a:r>
          </a:p>
          <a:p>
            <a:pPr algn="l"/>
            <a:r>
              <a:rPr lang="en-US" sz="825" b="0" i="0" u="none" strike="noStrike" baseline="0" noProof="1">
                <a:latin typeface="CMR9"/>
              </a:rPr>
              <a:t>[4] The Denver Post, 2020.</a:t>
            </a:r>
          </a:p>
          <a:p>
            <a:pPr algn="l"/>
            <a:r>
              <a:rPr lang="en-US" sz="825" b="0" i="0" u="none" strike="noStrike" baseline="0" noProof="1">
                <a:latin typeface="CMR9"/>
              </a:rPr>
              <a:t>[5] Fabio Parasecoli and Mateusz Halawa. Rethinking the global table. In May Rosenthal and Catherine Flood, editors, </a:t>
            </a:r>
            <a:r>
              <a:rPr lang="en-US" sz="825" b="0" i="0" u="none" strike="noStrike" baseline="0" noProof="1">
                <a:latin typeface="CMTI9"/>
              </a:rPr>
              <a:t>Food: Bigger than the plate</a:t>
            </a:r>
            <a:r>
              <a:rPr lang="en-US" sz="825" b="0" i="0" u="none" strike="noStrike" baseline="0" noProof="1">
                <a:latin typeface="CMR9"/>
              </a:rPr>
              <a:t>, pages 80{89. Victoria and Albert Museum, London, 2019.</a:t>
            </a:r>
          </a:p>
          <a:p>
            <a:pPr algn="l"/>
            <a:r>
              <a:rPr lang="en-US" sz="825" b="0" i="0" u="none" strike="noStrike" baseline="0" noProof="1">
                <a:latin typeface="CMR9"/>
              </a:rPr>
              <a:t>[6] Eric Fisher. Making the most detailed tweet map ever, dec 2014.</a:t>
            </a:r>
          </a:p>
          <a:p>
            <a:pPr algn="l"/>
            <a:r>
              <a:rPr lang="en-US" sz="825" b="0" i="0" u="none" strike="noStrike" baseline="0" noProof="1">
                <a:latin typeface="CMR9"/>
              </a:rPr>
              <a:t>[7] Ben Shneiderman. Data Visualization's Breakthrough Moment in the COVID-19 Crisis, apr 2020.</a:t>
            </a:r>
          </a:p>
          <a:p>
            <a:pPr algn="l"/>
            <a:r>
              <a:rPr lang="en-US" sz="825" b="0" i="0" u="none" strike="noStrike" baseline="0" noProof="1">
                <a:latin typeface="CMR9"/>
              </a:rPr>
              <a:t>[8] Elijah Meeks. 2019 Was the Year Data Visualization Hit the Mainstream, dec 2019.</a:t>
            </a:r>
          </a:p>
          <a:p>
            <a:pPr algn="l"/>
            <a:r>
              <a:rPr lang="en-US" sz="825" b="0" i="0" u="none" strike="noStrike" baseline="0" noProof="1">
                <a:latin typeface="CMR9"/>
              </a:rPr>
              <a:t>[9] Ben Shneiderman. The Eyes Have It: A Task by Data Type Taxonomy for Information Visualizations. Technical report, University of Maryland, College Park, jul 1996.</a:t>
            </a:r>
          </a:p>
          <a:p>
            <a:pPr algn="l"/>
            <a:r>
              <a:rPr lang="en-US" sz="825" b="0" i="0" u="none" strike="noStrike" baseline="0" noProof="1">
                <a:latin typeface="CMR9"/>
              </a:rPr>
              <a:t>[10] Yixuan Zhang, Kartik Chanana, and Cody Dunne. IDMVis: Temporal Event Sequence Visualization for Type 1 Diabetes Treatment Decision Support. </a:t>
            </a:r>
            <a:r>
              <a:rPr lang="en-US" sz="825" b="0" i="0" u="none" strike="noStrike" baseline="0" noProof="1">
                <a:latin typeface="CMTI9"/>
              </a:rPr>
              <a:t>IEEE Transactions on Visualization and Computer Graphics</a:t>
            </a:r>
            <a:r>
              <a:rPr lang="en-US" sz="825" b="0" i="0" u="none" strike="noStrike" baseline="0" noProof="1">
                <a:latin typeface="CMR9"/>
              </a:rPr>
              <a:t>, 25(1):512{522, 2019.</a:t>
            </a:r>
          </a:p>
          <a:p>
            <a:pPr algn="l"/>
            <a:r>
              <a:rPr lang="en-US" sz="825" b="0" i="0" u="none" strike="noStrike" baseline="0" noProof="1">
                <a:latin typeface="CMR9"/>
              </a:rPr>
              <a:t>[11] Michelle Rial. </a:t>
            </a:r>
            <a:r>
              <a:rPr lang="en-US" sz="825" b="0" i="0" u="none" strike="noStrike" baseline="0" noProof="1">
                <a:latin typeface="CMTI9"/>
              </a:rPr>
              <a:t>Am I overthinking this? Over-answers life's questions in 101 charts</a:t>
            </a:r>
            <a:r>
              <a:rPr lang="en-US" sz="825" b="0" i="0" u="none" strike="noStrike" baseline="0" noProof="1">
                <a:latin typeface="CMR9"/>
              </a:rPr>
              <a:t>. Chronicle Books, San Francisco, United Sates, aug 2019.</a:t>
            </a:r>
          </a:p>
          <a:p>
            <a:pPr algn="l"/>
            <a:r>
              <a:rPr lang="en-US" sz="825" b="0" i="0" u="none" strike="noStrike" baseline="0" noProof="1">
                <a:latin typeface="CMR9"/>
              </a:rPr>
              <a:t>[12] C Giovando, N Vanraes, I Kanellopoulos, and G Saio. The nature-GIS portal: a gateway for accessing geospatial data on protected areas and nature preservation in Europe. Technical report, Warsaw, Poland, jun</a:t>
            </a:r>
            <a:r>
              <a:rPr lang="en-US" sz="825" noProof="1">
                <a:latin typeface="CMR9"/>
              </a:rPr>
              <a:t> </a:t>
            </a:r>
            <a:r>
              <a:rPr lang="en-US" sz="825" b="0" i="0" u="none" strike="noStrike" baseline="0" noProof="1">
                <a:latin typeface="CMR9"/>
              </a:rPr>
              <a:t>2004.</a:t>
            </a:r>
          </a:p>
          <a:p>
            <a:pPr algn="l"/>
            <a:r>
              <a:rPr lang="en-US" sz="825" b="0" i="0" u="none" strike="noStrike" baseline="0" noProof="1">
                <a:latin typeface="CMR9"/>
              </a:rPr>
              <a:t>[13] Katy Borner, Andreas Bueckle, and Michael Ginda. Data visualization literacy: Denitions, conceptual frameworks, exercises, and assessments. </a:t>
            </a:r>
            <a:r>
              <a:rPr lang="en-US" sz="825" b="0" i="0" u="none" strike="noStrike" baseline="0" noProof="1">
                <a:latin typeface="CMTI9"/>
              </a:rPr>
              <a:t>PNAS</a:t>
            </a:r>
            <a:r>
              <a:rPr lang="en-US" sz="825" b="0" i="0" u="none" strike="noStrike" baseline="0" noProof="1">
                <a:latin typeface="CMR9"/>
              </a:rPr>
              <a:t>, 116(6):1857{1864, feb 2019.</a:t>
            </a:r>
          </a:p>
          <a:p>
            <a:pPr algn="l"/>
            <a:r>
              <a:rPr lang="en-US" sz="825" b="0" i="0" u="none" strike="noStrike" baseline="0" noProof="1">
                <a:latin typeface="CMR9"/>
              </a:rPr>
              <a:t>[14] Alberto Cairo. </a:t>
            </a:r>
            <a:r>
              <a:rPr lang="en-US" sz="825" b="0" i="0" u="none" strike="noStrike" baseline="0" noProof="1">
                <a:latin typeface="CMTI9"/>
              </a:rPr>
              <a:t>The truthful art: data, charts, and maps for communication</a:t>
            </a:r>
            <a:r>
              <a:rPr lang="en-US" sz="825" b="0" i="0" u="none" strike="noStrike" baseline="0" noProof="1">
                <a:latin typeface="CMR9"/>
              </a:rPr>
              <a:t>. New Riders, San Francisco, 2016.</a:t>
            </a:r>
          </a:p>
          <a:p>
            <a:pPr algn="l"/>
            <a:r>
              <a:rPr lang="en-US" sz="825" b="0" i="0" u="none" strike="noStrike" baseline="0" noProof="1">
                <a:latin typeface="CMR9"/>
              </a:rPr>
              <a:t>[15] Dean Hintz and Craig Hantke. How government agencies are integrating &amp; delivering data for emergency response, 2020.</a:t>
            </a:r>
          </a:p>
          <a:p>
            <a:pPr algn="l"/>
            <a:r>
              <a:rPr lang="en-US" sz="825" b="0" i="0" u="none" strike="noStrike" baseline="0" noProof="1">
                <a:latin typeface="CMR9"/>
              </a:rPr>
              <a:t>[16] Artur Jorge Abreu Varanda. Project "ORACULO": Extracting events from news streams and mining their spatiotemporal patterns to support UN operations in the Central African Republic, 2020.</a:t>
            </a:r>
          </a:p>
          <a:p>
            <a:pPr algn="l"/>
            <a:r>
              <a:rPr lang="en-US" sz="825" b="0" i="0" u="none" strike="noStrike" baseline="0" noProof="1">
                <a:latin typeface="CMR9"/>
              </a:rPr>
              <a:t>[17] Sabine Witschas. Cross-border mapping-Geodata and Geonames. Technical report, 2004.</a:t>
            </a:r>
          </a:p>
          <a:p>
            <a:pPr algn="l"/>
            <a:r>
              <a:rPr lang="en-US" sz="825" b="0" i="0" u="none" strike="noStrike" baseline="0" noProof="1">
                <a:latin typeface="CMR9"/>
              </a:rPr>
              <a:t>[18] NGA: GNS Home.</a:t>
            </a:r>
          </a:p>
          <a:p>
            <a:pPr algn="l"/>
            <a:r>
              <a:rPr lang="en-US" sz="825" b="0" i="0" u="none" strike="noStrike" baseline="0" noProof="1">
                <a:latin typeface="CMR9"/>
              </a:rPr>
              <a:t>[19] Alexandria Digital Library Gazetteer | UCSB Library, 2019. [20] Richard Nordquist. Exonyms and Endonyms, jan 2018.</a:t>
            </a:r>
          </a:p>
          <a:p>
            <a:pPr algn="l"/>
            <a:r>
              <a:rPr lang="en-US" sz="825" b="0" i="0" u="none" strike="noStrike" baseline="0" noProof="1">
                <a:latin typeface="CMR9"/>
              </a:rPr>
              <a:t>[21] Kostas Kampourakis. </a:t>
            </a:r>
            <a:r>
              <a:rPr lang="en-US" sz="825" b="0" i="0" u="none" strike="noStrike" baseline="0" noProof="1">
                <a:latin typeface="CMTI9"/>
              </a:rPr>
              <a:t>Television and the genetic imaginary</a:t>
            </a:r>
            <a:r>
              <a:rPr lang="en-US" sz="825" b="0" i="0" u="none" strike="noStrike" baseline="0" noProof="1">
                <a:latin typeface="CMR9"/>
              </a:rPr>
              <a:t>. 2020.</a:t>
            </a:r>
          </a:p>
          <a:p>
            <a:pPr algn="l"/>
            <a:r>
              <a:rPr lang="en-US" sz="825" b="0" i="0" u="none" strike="noStrike" baseline="0" noProof="1">
                <a:latin typeface="CMR9"/>
              </a:rPr>
              <a:t>[22] Marco Painho and Isabel Pina. The invisible cities-can PPGIS connect citizens to urban policies? </a:t>
            </a:r>
            <a:r>
              <a:rPr lang="en-US" sz="825" b="0" i="0" u="none" strike="noStrike" baseline="0" noProof="1">
                <a:latin typeface="CMTI9"/>
              </a:rPr>
              <a:t>Revista Internacional de Ciencia y Tecnologa de la Informacion Geograca</a:t>
            </a:r>
            <a:r>
              <a:rPr lang="en-US" sz="825" b="0" i="0" u="none" strike="noStrike" baseline="0" noProof="1">
                <a:latin typeface="CMR9"/>
              </a:rPr>
              <a:t>, 1(13):1{4, 2013.</a:t>
            </a:r>
          </a:p>
          <a:p>
            <a:pPr algn="l"/>
            <a:r>
              <a:rPr lang="en-US" sz="825" b="0" i="0" u="none" strike="noStrike" baseline="0" noProof="1">
                <a:latin typeface="CMR9"/>
              </a:rPr>
              <a:t>[23] The Armed Conict Location &amp; Event Data Project, 2020.</a:t>
            </a:r>
          </a:p>
          <a:p>
            <a:pPr algn="l"/>
            <a:r>
              <a:rPr lang="en-US" sz="825" b="0" i="0" u="none" strike="noStrike" baseline="0" noProof="1">
                <a:latin typeface="CMR9"/>
              </a:rPr>
              <a:t>[24] Matt Makai. Deployment.</a:t>
            </a:r>
          </a:p>
          <a:p>
            <a:pPr algn="l"/>
            <a:r>
              <a:rPr lang="en-US" sz="825" b="0" i="0" u="none" strike="noStrike" baseline="0" noProof="1">
                <a:latin typeface="CMR9"/>
              </a:rPr>
              <a:t>[25] OpenStreetMap.</a:t>
            </a:r>
          </a:p>
          <a:p>
            <a:pPr algn="l"/>
            <a:r>
              <a:rPr lang="en-US" sz="825" b="0" i="0" u="none" strike="noStrike" baseline="0" noProof="1">
                <a:latin typeface="CMR9"/>
              </a:rPr>
              <a:t>[26] Claudia Henriques, Pedro Marques Gomes, and Slvia Marques Torres. OS MEDIA NO PORTUGAL CONTEMPOR^ANEO: da ditadura a democ. </a:t>
            </a:r>
            <a:r>
              <a:rPr lang="en-US" sz="825" b="0" i="0" u="none" strike="noStrike" baseline="0" noProof="1">
                <a:latin typeface="CMTI9"/>
              </a:rPr>
              <a:t>Imprensa da Universidade de Coimbra</a:t>
            </a:r>
            <a:r>
              <a:rPr lang="en-US" sz="825" b="0" i="0" u="none" strike="noStrike" baseline="0" noProof="1">
                <a:latin typeface="CMR9"/>
              </a:rPr>
              <a:t>, 35:19(2), 2019.</a:t>
            </a:r>
          </a:p>
          <a:p>
            <a:pPr algn="l"/>
            <a:r>
              <a:rPr lang="en-US" sz="825" b="0" i="0" u="none" strike="noStrike" baseline="0" noProof="1">
                <a:latin typeface="CMR9"/>
              </a:rPr>
              <a:t>[27] Jerry Low. How to Host Your Own Website: Step-by-step Tutorial, sep 2020.</a:t>
            </a:r>
          </a:p>
          <a:p>
            <a:pPr algn="l"/>
            <a:r>
              <a:rPr lang="en-US" sz="825" b="0" i="0" u="none" strike="noStrike" baseline="0" noProof="1">
                <a:latin typeface="CMR9"/>
              </a:rPr>
              <a:t>[28] Ramiz Sami. Tools I recommend for building Geospatial Web Applications | by Ramiz Sami | The Startup | Medium, oct 2019.</a:t>
            </a:r>
          </a:p>
          <a:p>
            <a:pPr algn="l"/>
            <a:r>
              <a:rPr lang="en-US" sz="825" b="0" i="0" u="none" strike="noStrike" baseline="0" noProof="1">
                <a:latin typeface="CMR9"/>
              </a:rPr>
              <a:t>[29] Ulrich Drepper, Jim Meyering, Francois Pinard, and Bruno Haible. GNU gettext tools, version 0.21. Technical report, Free Software Foundation, Inc., jul 2020.</a:t>
            </a:r>
          </a:p>
          <a:p>
            <a:pPr algn="l"/>
            <a:r>
              <a:rPr lang="en-US" sz="825" b="0" i="0" u="none" strike="noStrike" baseline="0" noProof="1">
                <a:latin typeface="CMR9"/>
              </a:rPr>
              <a:t>[30] Albert Acedo, Tiago Oliveira, Mijail Naranjo-Zolotov, and Marco Painho. Place and city: toward a geography of engagement. </a:t>
            </a:r>
            <a:r>
              <a:rPr lang="en-US" sz="825" b="0" i="0" u="none" strike="noStrike" baseline="0" noProof="1">
                <a:latin typeface="CMTI9"/>
              </a:rPr>
              <a:t>Heliyon</a:t>
            </a:r>
            <a:r>
              <a:rPr lang="en-US" sz="825" b="0" i="0" u="none" strike="noStrike" baseline="0" noProof="1">
                <a:latin typeface="CMR9"/>
              </a:rPr>
              <a:t>, 5(8):e02261, 2019.</a:t>
            </a:r>
          </a:p>
          <a:p>
            <a:pPr algn="l"/>
            <a:r>
              <a:rPr lang="en-US" sz="825" b="0" i="0" u="none" strike="noStrike" baseline="0" noProof="1">
                <a:latin typeface="CMR9"/>
              </a:rPr>
              <a:t>[31] Karina Popova. Politicization of non-political events: A Geospatial Analysis of Twitter Content During The 2014 FIFA World Cup. 2015.</a:t>
            </a:r>
          </a:p>
          <a:p>
            <a:pPr algn="l"/>
            <a:r>
              <a:rPr lang="en-US" sz="825" b="0" i="0" u="none" strike="noStrike" baseline="0" noProof="1">
                <a:latin typeface="CMR9"/>
              </a:rPr>
              <a:t>[32] Stig Hjarvard. </a:t>
            </a:r>
            <a:r>
              <a:rPr lang="en-US" sz="825" b="0" i="0" u="none" strike="noStrike" baseline="0" noProof="1">
                <a:latin typeface="CMTI9"/>
              </a:rPr>
              <a:t>The mediatization of culture and society</a:t>
            </a:r>
            <a:r>
              <a:rPr lang="en-US" sz="825" b="0" i="0" u="none" strike="noStrike" baseline="0" noProof="1">
                <a:latin typeface="CMR9"/>
              </a:rPr>
              <a:t>. 2013.</a:t>
            </a:r>
          </a:p>
          <a:p>
            <a:pPr algn="l"/>
            <a:r>
              <a:rPr lang="en-US" sz="825" b="0" i="0" u="none" strike="noStrike" baseline="0" noProof="1">
                <a:latin typeface="CMR9"/>
              </a:rPr>
              <a:t>[33] Devanjan Bhattacharya and Marco Painho. Location intelligence for augmented smart cities integrating sensor web and spatial data infrastructure (SmaCiSENS). </a:t>
            </a:r>
            <a:r>
              <a:rPr lang="en-US" sz="825" b="0" i="0" u="none" strike="noStrike" baseline="0" noProof="1">
                <a:latin typeface="CMTI9"/>
              </a:rPr>
              <a:t>GISTAM 2018 - Proceedings of the 4th International Conference on Geographical Information Systems Theory, Applications and Management</a:t>
            </a:r>
            <a:r>
              <a:rPr lang="en-US" sz="825" b="0" i="0" u="none" strike="noStrike" baseline="0" noProof="1">
                <a:latin typeface="CMR9"/>
              </a:rPr>
              <a:t>, 2018-March(Gistam):282{289, 2018.</a:t>
            </a:r>
          </a:p>
          <a:p>
            <a:pPr algn="l"/>
            <a:r>
              <a:rPr lang="en-US" sz="825" b="0" i="0" u="none" strike="noStrike" baseline="0" noProof="1">
                <a:latin typeface="CMR9"/>
              </a:rPr>
              <a:t>[34] Mark Fisher. </a:t>
            </a:r>
            <a:r>
              <a:rPr lang="en-US" sz="825" b="0" i="0" u="none" strike="noStrike" baseline="0" noProof="1">
                <a:latin typeface="CMTI9"/>
              </a:rPr>
              <a:t>Capitalist Realism: Is there no alternative? </a:t>
            </a:r>
            <a:r>
              <a:rPr lang="en-US" sz="825" b="0" i="0" u="none" strike="noStrike" baseline="0" noProof="1">
                <a:latin typeface="CMR9"/>
              </a:rPr>
              <a:t>zero books, 2019.</a:t>
            </a:r>
          </a:p>
        </p:txBody>
      </p:sp>
      <p:sp>
        <p:nvSpPr>
          <p:cNvPr id="4" name="Title 3"/>
          <p:cNvSpPr>
            <a:spLocks noGrp="1"/>
          </p:cNvSpPr>
          <p:nvPr>
            <p:ph type="ctrTitle"/>
          </p:nvPr>
        </p:nvSpPr>
        <p:spPr>
          <a:xfrm>
            <a:off x="827584" y="1"/>
            <a:ext cx="8316416" cy="908720"/>
          </a:xfrm>
        </p:spPr>
        <p:txBody>
          <a:bodyPr>
            <a:normAutofit/>
          </a:bodyPr>
          <a:lstStyle/>
          <a:p>
            <a:pPr algn="l"/>
            <a:r>
              <a:rPr lang="en-US" dirty="0">
                <a:solidFill>
                  <a:srgbClr val="5C676D"/>
                </a:solidFill>
              </a:rPr>
              <a:t>References</a:t>
            </a:r>
            <a:endParaRPr lang="en-US" dirty="0">
              <a:solidFill>
                <a:srgbClr val="9BBB59"/>
              </a:solidFill>
            </a:endParaRPr>
          </a:p>
        </p:txBody>
      </p:sp>
    </p:spTree>
    <p:extLst>
      <p:ext uri="{BB962C8B-B14F-4D97-AF65-F5344CB8AC3E}">
        <p14:creationId xmlns:p14="http://schemas.microsoft.com/office/powerpoint/2010/main" val="1861078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371600" y="1196752"/>
            <a:ext cx="6400800" cy="4442048"/>
          </a:xfrm>
        </p:spPr>
        <p:txBody>
          <a:bodyPr/>
          <a:lstStyle/>
          <a:p>
            <a:pPr algn="l"/>
            <a:endParaRPr lang="en-US"/>
          </a:p>
        </p:txBody>
      </p:sp>
      <p:sp>
        <p:nvSpPr>
          <p:cNvPr id="4" name="Title 3"/>
          <p:cNvSpPr>
            <a:spLocks noGrp="1"/>
          </p:cNvSpPr>
          <p:nvPr>
            <p:ph type="ctrTitle"/>
          </p:nvPr>
        </p:nvSpPr>
        <p:spPr>
          <a:xfrm>
            <a:off x="827584" y="1"/>
            <a:ext cx="8316416" cy="908720"/>
          </a:xfrm>
        </p:spPr>
        <p:txBody>
          <a:bodyPr/>
          <a:lstStyle/>
          <a:p>
            <a:pPr algn="l"/>
            <a:r>
              <a:rPr lang="en-US" dirty="0">
                <a:solidFill>
                  <a:srgbClr val="5C676D"/>
                </a:solidFill>
              </a:rPr>
              <a:t>Framework:</a:t>
            </a:r>
            <a:r>
              <a:rPr lang="en-US" dirty="0">
                <a:solidFill>
                  <a:srgbClr val="9BBB59"/>
                </a:solidFill>
              </a:rPr>
              <a:t> Situation</a:t>
            </a:r>
          </a:p>
        </p:txBody>
      </p:sp>
      <p:pic>
        <p:nvPicPr>
          <p:cNvPr id="6" name="Picture 5">
            <a:extLst>
              <a:ext uri="{FF2B5EF4-FFF2-40B4-BE49-F238E27FC236}">
                <a16:creationId xmlns:a16="http://schemas.microsoft.com/office/drawing/2014/main" id="{DAD063C2-6481-4427-93B2-4A6A46575477}"/>
              </a:ext>
            </a:extLst>
          </p:cNvPr>
          <p:cNvPicPr>
            <a:picLocks noChangeAspect="1"/>
          </p:cNvPicPr>
          <p:nvPr/>
        </p:nvPicPr>
        <p:blipFill>
          <a:blip r:embed="rId3"/>
          <a:stretch>
            <a:fillRect/>
          </a:stretch>
        </p:blipFill>
        <p:spPr>
          <a:xfrm>
            <a:off x="523606" y="1124744"/>
            <a:ext cx="8497715" cy="4987859"/>
          </a:xfrm>
          <a:prstGeom prst="rect">
            <a:avLst/>
          </a:prstGeom>
        </p:spPr>
      </p:pic>
    </p:spTree>
    <p:extLst>
      <p:ext uri="{BB962C8B-B14F-4D97-AF65-F5344CB8AC3E}">
        <p14:creationId xmlns:p14="http://schemas.microsoft.com/office/powerpoint/2010/main" val="1320702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371600" y="1196752"/>
            <a:ext cx="6400800" cy="4442048"/>
          </a:xfrm>
        </p:spPr>
        <p:txBody>
          <a:bodyPr/>
          <a:lstStyle/>
          <a:p>
            <a:pPr algn="l"/>
            <a:endParaRPr lang="en-US"/>
          </a:p>
        </p:txBody>
      </p:sp>
      <p:sp>
        <p:nvSpPr>
          <p:cNvPr id="4" name="Title 3"/>
          <p:cNvSpPr>
            <a:spLocks noGrp="1"/>
          </p:cNvSpPr>
          <p:nvPr>
            <p:ph type="ctrTitle"/>
          </p:nvPr>
        </p:nvSpPr>
        <p:spPr>
          <a:xfrm>
            <a:off x="827584" y="1"/>
            <a:ext cx="8316416" cy="908720"/>
          </a:xfrm>
        </p:spPr>
        <p:txBody>
          <a:bodyPr/>
          <a:lstStyle/>
          <a:p>
            <a:pPr algn="l"/>
            <a:r>
              <a:rPr lang="en-US" dirty="0">
                <a:solidFill>
                  <a:srgbClr val="5C676D"/>
                </a:solidFill>
              </a:rPr>
              <a:t>Framework:</a:t>
            </a:r>
            <a:r>
              <a:rPr lang="en-US" dirty="0">
                <a:solidFill>
                  <a:srgbClr val="9BBB59"/>
                </a:solidFill>
              </a:rPr>
              <a:t> Status Quo</a:t>
            </a:r>
          </a:p>
        </p:txBody>
      </p:sp>
      <p:pic>
        <p:nvPicPr>
          <p:cNvPr id="7" name="Picture 6">
            <a:extLst>
              <a:ext uri="{FF2B5EF4-FFF2-40B4-BE49-F238E27FC236}">
                <a16:creationId xmlns:a16="http://schemas.microsoft.com/office/drawing/2014/main" id="{A3D06C96-8DCA-4FF1-93FA-A718D1369B03}"/>
              </a:ext>
            </a:extLst>
          </p:cNvPr>
          <p:cNvPicPr>
            <a:picLocks noChangeAspect="1"/>
          </p:cNvPicPr>
          <p:nvPr/>
        </p:nvPicPr>
        <p:blipFill>
          <a:blip r:embed="rId3"/>
          <a:stretch>
            <a:fillRect/>
          </a:stretch>
        </p:blipFill>
        <p:spPr>
          <a:xfrm>
            <a:off x="600874" y="1219200"/>
            <a:ext cx="8281048" cy="4946104"/>
          </a:xfrm>
          <a:prstGeom prst="rect">
            <a:avLst/>
          </a:prstGeom>
        </p:spPr>
      </p:pic>
    </p:spTree>
    <p:extLst>
      <p:ext uri="{BB962C8B-B14F-4D97-AF65-F5344CB8AC3E}">
        <p14:creationId xmlns:p14="http://schemas.microsoft.com/office/powerpoint/2010/main" val="2753892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27584" y="1"/>
            <a:ext cx="8316416" cy="908720"/>
          </a:xfrm>
        </p:spPr>
        <p:txBody>
          <a:bodyPr/>
          <a:lstStyle/>
          <a:p>
            <a:pPr algn="l"/>
            <a:r>
              <a:rPr lang="en-US" dirty="0">
                <a:solidFill>
                  <a:srgbClr val="5C676D"/>
                </a:solidFill>
              </a:rPr>
              <a:t>Framework: </a:t>
            </a:r>
            <a:r>
              <a:rPr lang="en-US" dirty="0">
                <a:solidFill>
                  <a:srgbClr val="9BBB59"/>
                </a:solidFill>
              </a:rPr>
              <a:t>Data Flow</a:t>
            </a:r>
          </a:p>
        </p:txBody>
      </p:sp>
      <p:pic>
        <p:nvPicPr>
          <p:cNvPr id="9" name="Picture 8">
            <a:extLst>
              <a:ext uri="{FF2B5EF4-FFF2-40B4-BE49-F238E27FC236}">
                <a16:creationId xmlns:a16="http://schemas.microsoft.com/office/drawing/2014/main" id="{F1CDACD1-0F6C-4FBC-AFE5-1339931C7C01}"/>
              </a:ext>
            </a:extLst>
          </p:cNvPr>
          <p:cNvPicPr>
            <a:picLocks noChangeAspect="1"/>
          </p:cNvPicPr>
          <p:nvPr/>
        </p:nvPicPr>
        <p:blipFill>
          <a:blip r:embed="rId2"/>
          <a:stretch>
            <a:fillRect/>
          </a:stretch>
        </p:blipFill>
        <p:spPr>
          <a:xfrm>
            <a:off x="641970" y="1556792"/>
            <a:ext cx="8437361" cy="4278435"/>
          </a:xfrm>
          <a:prstGeom prst="rect">
            <a:avLst/>
          </a:prstGeom>
        </p:spPr>
      </p:pic>
    </p:spTree>
    <p:extLst>
      <p:ext uri="{BB962C8B-B14F-4D97-AF65-F5344CB8AC3E}">
        <p14:creationId xmlns:p14="http://schemas.microsoft.com/office/powerpoint/2010/main" val="3528404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827584" y="1196752"/>
            <a:ext cx="7920880" cy="4442048"/>
          </a:xfrm>
        </p:spPr>
        <p:txBody>
          <a:bodyPr/>
          <a:lstStyle/>
          <a:p>
            <a:pPr algn="l"/>
            <a:r>
              <a:rPr lang="en-US" dirty="0">
                <a:solidFill>
                  <a:srgbClr val="BED62F"/>
                </a:solidFill>
              </a:rPr>
              <a:t>Is there value in integrating a spatial component to news databases?</a:t>
            </a:r>
          </a:p>
          <a:p>
            <a:pPr marL="457200" indent="-457200" algn="l">
              <a:buFont typeface="Arial" panose="020B0604020202020204" pitchFamily="34" charset="0"/>
              <a:buChar char="•"/>
            </a:pPr>
            <a:r>
              <a:rPr lang="en-US" i="1" dirty="0"/>
              <a:t>The association of place will provide a new dimension of understanding of incident distribution at a local level.</a:t>
            </a:r>
          </a:p>
          <a:p>
            <a:pPr marL="457200" indent="-457200" algn="l">
              <a:buFont typeface="Arial" panose="020B0604020202020204" pitchFamily="34" charset="0"/>
              <a:buChar char="•"/>
            </a:pPr>
            <a:r>
              <a:rPr lang="en-US" i="1" dirty="0"/>
              <a:t>Publishers integrating spatial news may provide an improved user experience to readers, researchers, and monitors.</a:t>
            </a:r>
          </a:p>
        </p:txBody>
      </p:sp>
      <p:sp>
        <p:nvSpPr>
          <p:cNvPr id="4" name="Title 3"/>
          <p:cNvSpPr>
            <a:spLocks noGrp="1"/>
          </p:cNvSpPr>
          <p:nvPr>
            <p:ph type="ctrTitle"/>
          </p:nvPr>
        </p:nvSpPr>
        <p:spPr>
          <a:xfrm>
            <a:off x="827584" y="1"/>
            <a:ext cx="8316416" cy="908720"/>
          </a:xfrm>
        </p:spPr>
        <p:txBody>
          <a:bodyPr/>
          <a:lstStyle/>
          <a:p>
            <a:pPr algn="l"/>
            <a:r>
              <a:rPr lang="en-US">
                <a:solidFill>
                  <a:srgbClr val="5C676D"/>
                </a:solidFill>
              </a:rPr>
              <a:t>Hypothesis</a:t>
            </a:r>
          </a:p>
        </p:txBody>
      </p:sp>
    </p:spTree>
    <p:extLst>
      <p:ext uri="{BB962C8B-B14F-4D97-AF65-F5344CB8AC3E}">
        <p14:creationId xmlns:p14="http://schemas.microsoft.com/office/powerpoint/2010/main" val="3385072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27584" y="1"/>
            <a:ext cx="8316416" cy="908720"/>
          </a:xfrm>
        </p:spPr>
        <p:txBody>
          <a:bodyPr>
            <a:normAutofit/>
          </a:bodyPr>
          <a:lstStyle/>
          <a:p>
            <a:pPr algn="l"/>
            <a:r>
              <a:rPr lang="en-US">
                <a:solidFill>
                  <a:srgbClr val="5C676D"/>
                </a:solidFill>
              </a:rPr>
              <a:t>Objectives: </a:t>
            </a:r>
            <a:r>
              <a:rPr lang="en-US">
                <a:solidFill>
                  <a:srgbClr val="9BBB59"/>
                </a:solidFill>
              </a:rPr>
              <a:t>Spatial DB of Incidents</a:t>
            </a:r>
          </a:p>
        </p:txBody>
      </p:sp>
      <p:pic>
        <p:nvPicPr>
          <p:cNvPr id="73" name="Picture 72">
            <a:extLst>
              <a:ext uri="{FF2B5EF4-FFF2-40B4-BE49-F238E27FC236}">
                <a16:creationId xmlns:a16="http://schemas.microsoft.com/office/drawing/2014/main" id="{8DF41A6F-C5E4-4DDE-B5DD-21B9E4956EAC}"/>
              </a:ext>
            </a:extLst>
          </p:cNvPr>
          <p:cNvPicPr>
            <a:picLocks noChangeAspect="1"/>
          </p:cNvPicPr>
          <p:nvPr/>
        </p:nvPicPr>
        <p:blipFill>
          <a:blip r:embed="rId3"/>
          <a:stretch>
            <a:fillRect/>
          </a:stretch>
        </p:blipFill>
        <p:spPr>
          <a:xfrm>
            <a:off x="1512819" y="1354161"/>
            <a:ext cx="6118362" cy="4149678"/>
          </a:xfrm>
          <a:prstGeom prst="rect">
            <a:avLst/>
          </a:prstGeom>
        </p:spPr>
      </p:pic>
    </p:spTree>
    <p:extLst>
      <p:ext uri="{BB962C8B-B14F-4D97-AF65-F5344CB8AC3E}">
        <p14:creationId xmlns:p14="http://schemas.microsoft.com/office/powerpoint/2010/main" val="1015771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27584" y="1"/>
            <a:ext cx="8316416" cy="908720"/>
          </a:xfrm>
        </p:spPr>
        <p:txBody>
          <a:bodyPr>
            <a:normAutofit/>
          </a:bodyPr>
          <a:lstStyle/>
          <a:p>
            <a:pPr algn="l"/>
            <a:r>
              <a:rPr lang="en-US">
                <a:solidFill>
                  <a:srgbClr val="5C676D"/>
                </a:solidFill>
              </a:rPr>
              <a:t>Objectives: </a:t>
            </a:r>
            <a:r>
              <a:rPr lang="en-US">
                <a:solidFill>
                  <a:srgbClr val="9BBB59"/>
                </a:solidFill>
              </a:rPr>
              <a:t>Publisher Input Tool</a:t>
            </a:r>
          </a:p>
        </p:txBody>
      </p:sp>
      <p:pic>
        <p:nvPicPr>
          <p:cNvPr id="9" name="Picture 8">
            <a:extLst>
              <a:ext uri="{FF2B5EF4-FFF2-40B4-BE49-F238E27FC236}">
                <a16:creationId xmlns:a16="http://schemas.microsoft.com/office/drawing/2014/main" id="{20EB852A-3DC7-4E84-970A-93A0002895B5}"/>
              </a:ext>
            </a:extLst>
          </p:cNvPr>
          <p:cNvPicPr>
            <a:picLocks noChangeAspect="1"/>
          </p:cNvPicPr>
          <p:nvPr/>
        </p:nvPicPr>
        <p:blipFill>
          <a:blip r:embed="rId3"/>
          <a:stretch>
            <a:fillRect/>
          </a:stretch>
        </p:blipFill>
        <p:spPr>
          <a:xfrm>
            <a:off x="827584" y="1300147"/>
            <a:ext cx="7725821" cy="4577126"/>
          </a:xfrm>
          <a:prstGeom prst="rect">
            <a:avLst/>
          </a:prstGeom>
        </p:spPr>
      </p:pic>
    </p:spTree>
    <p:extLst>
      <p:ext uri="{BB962C8B-B14F-4D97-AF65-F5344CB8AC3E}">
        <p14:creationId xmlns:p14="http://schemas.microsoft.com/office/powerpoint/2010/main" val="3632638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63095" y="1"/>
            <a:ext cx="8316416" cy="908720"/>
          </a:xfrm>
        </p:spPr>
        <p:txBody>
          <a:bodyPr>
            <a:normAutofit/>
          </a:bodyPr>
          <a:lstStyle/>
          <a:p>
            <a:pPr algn="l"/>
            <a:r>
              <a:rPr lang="en-US">
                <a:solidFill>
                  <a:srgbClr val="5C676D"/>
                </a:solidFill>
              </a:rPr>
              <a:t>Objectives: </a:t>
            </a:r>
            <a:r>
              <a:rPr lang="en-US">
                <a:solidFill>
                  <a:srgbClr val="9BBB59"/>
                </a:solidFill>
              </a:rPr>
              <a:t>Context Map</a:t>
            </a:r>
          </a:p>
        </p:txBody>
      </p:sp>
      <p:pic>
        <p:nvPicPr>
          <p:cNvPr id="7" name="Picture 6">
            <a:extLst>
              <a:ext uri="{FF2B5EF4-FFF2-40B4-BE49-F238E27FC236}">
                <a16:creationId xmlns:a16="http://schemas.microsoft.com/office/drawing/2014/main" id="{643EBB11-9CB2-4649-8A6C-87CDEF3EE8F3}"/>
              </a:ext>
            </a:extLst>
          </p:cNvPr>
          <p:cNvPicPr>
            <a:picLocks noChangeAspect="1"/>
          </p:cNvPicPr>
          <p:nvPr/>
        </p:nvPicPr>
        <p:blipFill>
          <a:blip r:embed="rId2"/>
          <a:stretch>
            <a:fillRect/>
          </a:stretch>
        </p:blipFill>
        <p:spPr>
          <a:xfrm>
            <a:off x="942948" y="1004870"/>
            <a:ext cx="7258103" cy="4848260"/>
          </a:xfrm>
          <a:prstGeom prst="rect">
            <a:avLst/>
          </a:prstGeom>
        </p:spPr>
      </p:pic>
    </p:spTree>
    <p:extLst>
      <p:ext uri="{BB962C8B-B14F-4D97-AF65-F5344CB8AC3E}">
        <p14:creationId xmlns:p14="http://schemas.microsoft.com/office/powerpoint/2010/main" val="4233295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371600" y="1196752"/>
            <a:ext cx="6400800" cy="4442048"/>
          </a:xfrm>
        </p:spPr>
        <p:txBody>
          <a:bodyPr/>
          <a:lstStyle/>
          <a:p>
            <a:pPr marL="457200" indent="-457200" algn="l">
              <a:buFont typeface="Arial" panose="020B0604020202020204" pitchFamily="34" charset="0"/>
              <a:buChar char="•"/>
            </a:pPr>
            <a:endParaRPr lang="en-US"/>
          </a:p>
        </p:txBody>
      </p:sp>
      <p:sp>
        <p:nvSpPr>
          <p:cNvPr id="4" name="Title 3"/>
          <p:cNvSpPr>
            <a:spLocks noGrp="1"/>
          </p:cNvSpPr>
          <p:nvPr>
            <p:ph type="ctrTitle"/>
          </p:nvPr>
        </p:nvSpPr>
        <p:spPr>
          <a:xfrm>
            <a:off x="827584" y="1"/>
            <a:ext cx="8316416" cy="908720"/>
          </a:xfrm>
        </p:spPr>
        <p:txBody>
          <a:bodyPr>
            <a:normAutofit/>
          </a:bodyPr>
          <a:lstStyle/>
          <a:p>
            <a:pPr algn="l"/>
            <a:r>
              <a:rPr lang="en-US">
                <a:solidFill>
                  <a:srgbClr val="5C676D"/>
                </a:solidFill>
              </a:rPr>
              <a:t>Objectives: </a:t>
            </a:r>
            <a:r>
              <a:rPr lang="en-US">
                <a:solidFill>
                  <a:srgbClr val="9BBB59"/>
                </a:solidFill>
              </a:rPr>
              <a:t>Search Tool</a:t>
            </a:r>
          </a:p>
        </p:txBody>
      </p:sp>
      <p:pic>
        <p:nvPicPr>
          <p:cNvPr id="3" name="Picture 2">
            <a:extLst>
              <a:ext uri="{FF2B5EF4-FFF2-40B4-BE49-F238E27FC236}">
                <a16:creationId xmlns:a16="http://schemas.microsoft.com/office/drawing/2014/main" id="{9F86A99A-5370-4FDA-9ECC-0F1C52FD33BA}"/>
              </a:ext>
            </a:extLst>
          </p:cNvPr>
          <p:cNvPicPr>
            <a:picLocks noChangeAspect="1"/>
          </p:cNvPicPr>
          <p:nvPr/>
        </p:nvPicPr>
        <p:blipFill>
          <a:blip r:embed="rId2"/>
          <a:stretch>
            <a:fillRect/>
          </a:stretch>
        </p:blipFill>
        <p:spPr>
          <a:xfrm>
            <a:off x="873891" y="1119170"/>
            <a:ext cx="7396217" cy="4619659"/>
          </a:xfrm>
          <a:prstGeom prst="rect">
            <a:avLst/>
          </a:prstGeom>
        </p:spPr>
      </p:pic>
    </p:spTree>
    <p:extLst>
      <p:ext uri="{BB962C8B-B14F-4D97-AF65-F5344CB8AC3E}">
        <p14:creationId xmlns:p14="http://schemas.microsoft.com/office/powerpoint/2010/main" val="14238097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4106</TotalTime>
  <Words>1948</Words>
  <Application>Microsoft Office PowerPoint</Application>
  <PresentationFormat>On-screen Show (4:3)</PresentationFormat>
  <Paragraphs>193</Paragraphs>
  <Slides>17</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Calibri</vt:lpstr>
      <vt:lpstr>Circular Std Black</vt:lpstr>
      <vt:lpstr>Circular Std Book</vt:lpstr>
      <vt:lpstr>CMR10</vt:lpstr>
      <vt:lpstr>CMR9</vt:lpstr>
      <vt:lpstr>CMTI9</vt:lpstr>
      <vt:lpstr>Times New Roman</vt:lpstr>
      <vt:lpstr>Wingdings</vt:lpstr>
      <vt:lpstr>Office Theme</vt:lpstr>
      <vt:lpstr>Spatial News</vt:lpstr>
      <vt:lpstr>Framework: Situation</vt:lpstr>
      <vt:lpstr>Framework: Status Quo</vt:lpstr>
      <vt:lpstr>Framework: Data Flow</vt:lpstr>
      <vt:lpstr>Hypothesis</vt:lpstr>
      <vt:lpstr>Objectives: Spatial DB of Incidents</vt:lpstr>
      <vt:lpstr>Objectives: Publisher Input Tool</vt:lpstr>
      <vt:lpstr>Objectives: Context Map</vt:lpstr>
      <vt:lpstr>Objectives: Search Tool</vt:lpstr>
      <vt:lpstr>Objectives: Dashboard Tool</vt:lpstr>
      <vt:lpstr>Methodology</vt:lpstr>
      <vt:lpstr>PowerPoint Presentation</vt:lpstr>
      <vt:lpstr>Timeline</vt:lpstr>
      <vt:lpstr>Objectives: Personal development</vt:lpstr>
      <vt:lpstr>Objectives: Features</vt:lpstr>
      <vt:lpstr>Organization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Dados Informação Conhecimento</dc:title>
  <dc:creator>P150EM</dc:creator>
  <cp:lastModifiedBy>calliewentling calliewentling</cp:lastModifiedBy>
  <cp:revision>322</cp:revision>
  <cp:lastPrinted>2016-06-16T23:41:57Z</cp:lastPrinted>
  <dcterms:created xsi:type="dcterms:W3CDTF">2015-05-18T11:43:24Z</dcterms:created>
  <dcterms:modified xsi:type="dcterms:W3CDTF">2020-12-15T17:02:41Z</dcterms:modified>
</cp:coreProperties>
</file>